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66" r:id="rId3"/>
    <p:sldId id="267" r:id="rId4"/>
    <p:sldId id="259" r:id="rId5"/>
    <p:sldId id="262" r:id="rId6"/>
  </p:sldIdLst>
  <p:sldSz cx="5040313" cy="10763250"/>
  <p:notesSz cx="5118100" cy="10769600"/>
  <p:defaultTextStyle>
    <a:defPPr>
      <a:defRPr lang="en-IT"/>
    </a:defPPr>
    <a:lvl1pPr marL="0" algn="l" defTabSz="895082" rtl="0" eaLnBrk="1" latinLnBrk="0" hangingPunct="1">
      <a:defRPr sz="1761" kern="1200">
        <a:solidFill>
          <a:schemeClr val="tx1"/>
        </a:solidFill>
        <a:latin typeface="+mn-lt"/>
        <a:ea typeface="+mn-ea"/>
        <a:cs typeface="+mn-cs"/>
      </a:defRPr>
    </a:lvl1pPr>
    <a:lvl2pPr marL="447540" algn="l" defTabSz="895082" rtl="0" eaLnBrk="1" latinLnBrk="0" hangingPunct="1">
      <a:defRPr sz="1761" kern="1200">
        <a:solidFill>
          <a:schemeClr val="tx1"/>
        </a:solidFill>
        <a:latin typeface="+mn-lt"/>
        <a:ea typeface="+mn-ea"/>
        <a:cs typeface="+mn-cs"/>
      </a:defRPr>
    </a:lvl2pPr>
    <a:lvl3pPr marL="895082" algn="l" defTabSz="895082" rtl="0" eaLnBrk="1" latinLnBrk="0" hangingPunct="1">
      <a:defRPr sz="1761" kern="1200">
        <a:solidFill>
          <a:schemeClr val="tx1"/>
        </a:solidFill>
        <a:latin typeface="+mn-lt"/>
        <a:ea typeface="+mn-ea"/>
        <a:cs typeface="+mn-cs"/>
      </a:defRPr>
    </a:lvl3pPr>
    <a:lvl4pPr marL="1342622" algn="l" defTabSz="895082" rtl="0" eaLnBrk="1" latinLnBrk="0" hangingPunct="1">
      <a:defRPr sz="1761" kern="1200">
        <a:solidFill>
          <a:schemeClr val="tx1"/>
        </a:solidFill>
        <a:latin typeface="+mn-lt"/>
        <a:ea typeface="+mn-ea"/>
        <a:cs typeface="+mn-cs"/>
      </a:defRPr>
    </a:lvl4pPr>
    <a:lvl5pPr marL="1790161" algn="l" defTabSz="895082" rtl="0" eaLnBrk="1" latinLnBrk="0" hangingPunct="1">
      <a:defRPr sz="1761" kern="1200">
        <a:solidFill>
          <a:schemeClr val="tx1"/>
        </a:solidFill>
        <a:latin typeface="+mn-lt"/>
        <a:ea typeface="+mn-ea"/>
        <a:cs typeface="+mn-cs"/>
      </a:defRPr>
    </a:lvl5pPr>
    <a:lvl6pPr marL="2237703" algn="l" defTabSz="895082" rtl="0" eaLnBrk="1" latinLnBrk="0" hangingPunct="1">
      <a:defRPr sz="1761" kern="1200">
        <a:solidFill>
          <a:schemeClr val="tx1"/>
        </a:solidFill>
        <a:latin typeface="+mn-lt"/>
        <a:ea typeface="+mn-ea"/>
        <a:cs typeface="+mn-cs"/>
      </a:defRPr>
    </a:lvl6pPr>
    <a:lvl7pPr marL="2685243" algn="l" defTabSz="895082" rtl="0" eaLnBrk="1" latinLnBrk="0" hangingPunct="1">
      <a:defRPr sz="1761" kern="1200">
        <a:solidFill>
          <a:schemeClr val="tx1"/>
        </a:solidFill>
        <a:latin typeface="+mn-lt"/>
        <a:ea typeface="+mn-ea"/>
        <a:cs typeface="+mn-cs"/>
      </a:defRPr>
    </a:lvl7pPr>
    <a:lvl8pPr marL="3132783" algn="l" defTabSz="895082" rtl="0" eaLnBrk="1" latinLnBrk="0" hangingPunct="1">
      <a:defRPr sz="1761" kern="1200">
        <a:solidFill>
          <a:schemeClr val="tx1"/>
        </a:solidFill>
        <a:latin typeface="+mn-lt"/>
        <a:ea typeface="+mn-ea"/>
        <a:cs typeface="+mn-cs"/>
      </a:defRPr>
    </a:lvl8pPr>
    <a:lvl9pPr marL="3580325" algn="l" defTabSz="895082" rtl="0" eaLnBrk="1" latinLnBrk="0" hangingPunct="1">
      <a:defRPr sz="17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8" userDrawn="1">
          <p15:clr>
            <a:srgbClr val="A4A3A4"/>
          </p15:clr>
        </p15:guide>
        <p15:guide id="2" pos="21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0"/>
    <p:restoredTop sz="94660"/>
  </p:normalViewPr>
  <p:slideViewPr>
    <p:cSldViewPr>
      <p:cViewPr varScale="1">
        <p:scale>
          <a:sx n="67" d="100"/>
          <a:sy n="67" d="100"/>
        </p:scale>
        <p:origin x="3954" y="90"/>
      </p:cViewPr>
      <p:guideLst>
        <p:guide orient="horz" pos="2878"/>
        <p:guide pos="21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17738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898775" y="0"/>
            <a:ext cx="2217738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53831-D1CC-E243-936C-0F0C3A772A7E}" type="datetimeFigureOut">
              <a:rPr lang="en-IT" smtClean="0"/>
              <a:t>04/17/2023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08150" y="1346200"/>
            <a:ext cx="1701800" cy="363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11175" y="5183188"/>
            <a:ext cx="4095750" cy="42402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229850"/>
            <a:ext cx="2217738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898775" y="10229850"/>
            <a:ext cx="2217738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08AC5-C3B3-D941-A22C-46BF8BE6CF10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4294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08AC5-C3B3-D941-A22C-46BF8BE6CF10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37595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08AC5-C3B3-D941-A22C-46BF8BE6CF10}" type="slidenum">
              <a:rPr lang="en-IT" smtClean="0"/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17669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08AC5-C3B3-D941-A22C-46BF8BE6CF10}" type="slidenum">
              <a:rPr lang="en-IT" smtClean="0"/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17522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8024" y="3336607"/>
            <a:ext cx="4284266" cy="638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56049" y="6027422"/>
            <a:ext cx="3528219" cy="2836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49" b="1" i="0">
                <a:solidFill>
                  <a:srgbClr val="231F20"/>
                </a:solidFill>
                <a:latin typeface="Raleway-SemiBold"/>
                <a:cs typeface="Raleway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49" b="1" i="0">
                <a:solidFill>
                  <a:srgbClr val="231F20"/>
                </a:solidFill>
                <a:latin typeface="Raleway-SemiBold"/>
                <a:cs typeface="Raleway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2017" y="2475549"/>
            <a:ext cx="2192536" cy="2836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595761" y="2475549"/>
            <a:ext cx="2192536" cy="2836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49" b="1" i="0">
                <a:solidFill>
                  <a:srgbClr val="231F20"/>
                </a:solidFill>
                <a:latin typeface="Raleway-SemiBold"/>
                <a:cs typeface="Raleway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" y="1"/>
            <a:ext cx="5034685" cy="10758173"/>
          </a:xfrm>
          <a:custGeom>
            <a:avLst/>
            <a:gdLst/>
            <a:ahLst/>
            <a:cxnLst/>
            <a:rect l="l" t="t" r="r" b="b"/>
            <a:pathLst>
              <a:path w="5112385" h="10764520">
                <a:moveTo>
                  <a:pt x="0" y="10763999"/>
                </a:moveTo>
                <a:lnTo>
                  <a:pt x="5112004" y="10763999"/>
                </a:lnTo>
                <a:lnTo>
                  <a:pt x="5112004" y="0"/>
                </a:lnTo>
                <a:lnTo>
                  <a:pt x="0" y="0"/>
                </a:lnTo>
                <a:lnTo>
                  <a:pt x="0" y="10763999"/>
                </a:lnTo>
                <a:close/>
              </a:path>
            </a:pathLst>
          </a:custGeom>
          <a:solidFill>
            <a:srgbClr val="EFEBE0"/>
          </a:solidFill>
        </p:spPr>
        <p:txBody>
          <a:bodyPr wrap="square" lIns="0" tIns="0" rIns="0" bIns="0" rtlCol="0"/>
          <a:lstStyle/>
          <a:p>
            <a:endParaRPr sz="179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73443" y="1026825"/>
            <a:ext cx="1890429" cy="638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50" b="1" i="0">
                <a:solidFill>
                  <a:srgbClr val="231F20"/>
                </a:solidFill>
                <a:latin typeface="Raleway-SemiBold"/>
                <a:cs typeface="Raleway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2016" y="2475549"/>
            <a:ext cx="4536282" cy="2836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13707" y="10009823"/>
            <a:ext cx="1612900" cy="275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52016" y="10009823"/>
            <a:ext cx="1159272" cy="275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629027" y="10009823"/>
            <a:ext cx="1159272" cy="275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436" y="-16556"/>
            <a:ext cx="5193186" cy="107963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85">
        <a:defRPr>
          <a:latin typeface="+mn-lt"/>
          <a:ea typeface="+mn-ea"/>
          <a:cs typeface="+mn-cs"/>
        </a:defRPr>
      </a:lvl2pPr>
      <a:lvl3pPr marL="914369">
        <a:defRPr>
          <a:latin typeface="+mn-lt"/>
          <a:ea typeface="+mn-ea"/>
          <a:cs typeface="+mn-cs"/>
        </a:defRPr>
      </a:lvl3pPr>
      <a:lvl4pPr marL="1371554">
        <a:defRPr>
          <a:latin typeface="+mn-lt"/>
          <a:ea typeface="+mn-ea"/>
          <a:cs typeface="+mn-cs"/>
        </a:defRPr>
      </a:lvl4pPr>
      <a:lvl5pPr marL="1828737">
        <a:defRPr>
          <a:latin typeface="+mn-lt"/>
          <a:ea typeface="+mn-ea"/>
          <a:cs typeface="+mn-cs"/>
        </a:defRPr>
      </a:lvl5pPr>
      <a:lvl6pPr marL="2285922">
        <a:defRPr>
          <a:latin typeface="+mn-lt"/>
          <a:ea typeface="+mn-ea"/>
          <a:cs typeface="+mn-cs"/>
        </a:defRPr>
      </a:lvl6pPr>
      <a:lvl7pPr marL="2743106">
        <a:defRPr>
          <a:latin typeface="+mn-lt"/>
          <a:ea typeface="+mn-ea"/>
          <a:cs typeface="+mn-cs"/>
        </a:defRPr>
      </a:lvl7pPr>
      <a:lvl8pPr marL="3200291">
        <a:defRPr>
          <a:latin typeface="+mn-lt"/>
          <a:ea typeface="+mn-ea"/>
          <a:cs typeface="+mn-cs"/>
        </a:defRPr>
      </a:lvl8pPr>
      <a:lvl9pPr marL="365747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85">
        <a:defRPr>
          <a:latin typeface="+mn-lt"/>
          <a:ea typeface="+mn-ea"/>
          <a:cs typeface="+mn-cs"/>
        </a:defRPr>
      </a:lvl2pPr>
      <a:lvl3pPr marL="914369">
        <a:defRPr>
          <a:latin typeface="+mn-lt"/>
          <a:ea typeface="+mn-ea"/>
          <a:cs typeface="+mn-cs"/>
        </a:defRPr>
      </a:lvl3pPr>
      <a:lvl4pPr marL="1371554">
        <a:defRPr>
          <a:latin typeface="+mn-lt"/>
          <a:ea typeface="+mn-ea"/>
          <a:cs typeface="+mn-cs"/>
        </a:defRPr>
      </a:lvl4pPr>
      <a:lvl5pPr marL="1828737">
        <a:defRPr>
          <a:latin typeface="+mn-lt"/>
          <a:ea typeface="+mn-ea"/>
          <a:cs typeface="+mn-cs"/>
        </a:defRPr>
      </a:lvl5pPr>
      <a:lvl6pPr marL="2285922">
        <a:defRPr>
          <a:latin typeface="+mn-lt"/>
          <a:ea typeface="+mn-ea"/>
          <a:cs typeface="+mn-cs"/>
        </a:defRPr>
      </a:lvl6pPr>
      <a:lvl7pPr marL="2743106">
        <a:defRPr>
          <a:latin typeface="+mn-lt"/>
          <a:ea typeface="+mn-ea"/>
          <a:cs typeface="+mn-cs"/>
        </a:defRPr>
      </a:lvl7pPr>
      <a:lvl8pPr marL="3200291">
        <a:defRPr>
          <a:latin typeface="+mn-lt"/>
          <a:ea typeface="+mn-ea"/>
          <a:cs typeface="+mn-cs"/>
        </a:defRPr>
      </a:lvl8pPr>
      <a:lvl9pPr marL="365747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1" y="-16554"/>
            <a:ext cx="5175978" cy="1079635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62756" y="495381"/>
            <a:ext cx="1792605" cy="497438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spcBef>
                <a:spcPts val="55"/>
              </a:spcBef>
            </a:pPr>
            <a:endParaRPr sz="1000" dirty="0">
              <a:latin typeface="Times New Roman"/>
              <a:cs typeface="Times New Roman"/>
            </a:endParaRPr>
          </a:p>
          <a:p>
            <a:pPr marL="335269"/>
            <a:r>
              <a:rPr sz="1000" b="1" spc="170" dirty="0">
                <a:solidFill>
                  <a:srgbClr val="231F20"/>
                </a:solidFill>
                <a:latin typeface="Raleway-SemiBold"/>
                <a:cs typeface="Raleway-SemiBold"/>
              </a:rPr>
              <a:t>KUNDENL</a:t>
            </a:r>
            <a:r>
              <a:rPr sz="1000" b="1" spc="-100" dirty="0">
                <a:solidFill>
                  <a:srgbClr val="231F20"/>
                </a:solidFill>
                <a:latin typeface="Raleway-SemiBold"/>
                <a:cs typeface="Raleway-SemiBold"/>
              </a:rPr>
              <a:t> </a:t>
            </a:r>
            <a:r>
              <a:rPr sz="1000" b="1" spc="130" dirty="0">
                <a:solidFill>
                  <a:srgbClr val="231F20"/>
                </a:solidFill>
                <a:latin typeface="Raleway-SemiBold"/>
                <a:cs typeface="Raleway-SemiBold"/>
              </a:rPr>
              <a:t>OGO</a:t>
            </a:r>
            <a:r>
              <a:rPr sz="1000" b="1" spc="-50" dirty="0">
                <a:solidFill>
                  <a:srgbClr val="231F20"/>
                </a:solidFill>
                <a:latin typeface="Raleway-SemiBold"/>
                <a:cs typeface="Raleway-SemiBold"/>
              </a:rPr>
              <a:t> </a:t>
            </a:r>
            <a:endParaRPr sz="1000" dirty="0">
              <a:latin typeface="Raleway-SemiBold"/>
              <a:cs typeface="Raleway-SemiBold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73443" y="194531"/>
            <a:ext cx="1890429" cy="1224694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2700" marR="5080">
              <a:lnSpc>
                <a:spcPts val="4500"/>
              </a:lnSpc>
              <a:spcBef>
                <a:spcPts val="550"/>
              </a:spcBef>
            </a:pPr>
            <a:r>
              <a:rPr dirty="0">
                <a:solidFill>
                  <a:srgbClr val="385723"/>
                </a:solidFill>
              </a:rPr>
              <a:t>PIZZA  MENÜ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291281" y="10358123"/>
            <a:ext cx="990600" cy="131422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>
              <a:spcBef>
                <a:spcPts val="50"/>
              </a:spcBef>
            </a:pPr>
            <a:r>
              <a:rPr sz="800" spc="-30" dirty="0">
                <a:solidFill>
                  <a:srgbClr val="385723"/>
                </a:solidFill>
                <a:latin typeface="Raleway-Light"/>
                <a:cs typeface="Raleway-Light"/>
              </a:rPr>
              <a:t>*Alle </a:t>
            </a:r>
            <a:r>
              <a:rPr sz="800" spc="-20" dirty="0">
                <a:solidFill>
                  <a:srgbClr val="385723"/>
                </a:solidFill>
                <a:latin typeface="Raleway-Light"/>
                <a:cs typeface="Raleway-Light"/>
              </a:rPr>
              <a:t>Preise inkl.</a:t>
            </a:r>
            <a:r>
              <a:rPr sz="800" spc="-90" dirty="0">
                <a:solidFill>
                  <a:srgbClr val="385723"/>
                </a:solidFill>
                <a:latin typeface="Raleway-Light"/>
                <a:cs typeface="Raleway-Light"/>
              </a:rPr>
              <a:t> </a:t>
            </a:r>
            <a:r>
              <a:rPr sz="800" spc="-25" dirty="0">
                <a:solidFill>
                  <a:srgbClr val="385723"/>
                </a:solidFill>
                <a:latin typeface="Raleway-Light"/>
                <a:cs typeface="Raleway-Light"/>
              </a:rPr>
              <a:t>Mw</a:t>
            </a:r>
            <a:r>
              <a:rPr lang="de-DE" sz="800" spc="-25" dirty="0">
                <a:solidFill>
                  <a:srgbClr val="385723"/>
                </a:solidFill>
                <a:latin typeface="Raleway-Light"/>
                <a:cs typeface="Raleway-Light"/>
              </a:rPr>
              <a:t>S</a:t>
            </a:r>
            <a:r>
              <a:rPr sz="800" spc="-25" dirty="0">
                <a:solidFill>
                  <a:srgbClr val="385723"/>
                </a:solidFill>
                <a:latin typeface="Raleway-Light"/>
                <a:cs typeface="Raleway-Light"/>
              </a:rPr>
              <a:t>t.</a:t>
            </a:r>
            <a:endParaRPr sz="800" dirty="0">
              <a:solidFill>
                <a:srgbClr val="385723"/>
              </a:solidFill>
              <a:latin typeface="Raleway-Light"/>
              <a:cs typeface="Raleway-Light"/>
            </a:endParaRPr>
          </a:p>
        </p:txBody>
      </p:sp>
      <p:sp>
        <p:nvSpPr>
          <p:cNvPr id="2" name="object 42">
            <a:extLst>
              <a:ext uri="{FF2B5EF4-FFF2-40B4-BE49-F238E27FC236}">
                <a16:creationId xmlns:a16="http://schemas.microsoft.com/office/drawing/2014/main" id="{A1D5484C-BFF8-AB57-6B4A-E7F3C7DD5EBB}"/>
              </a:ext>
            </a:extLst>
          </p:cNvPr>
          <p:cNvSpPr txBox="1"/>
          <p:nvPr/>
        </p:nvSpPr>
        <p:spPr>
          <a:xfrm>
            <a:off x="3917222" y="3133075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5" name="object 43">
            <a:extLst>
              <a:ext uri="{FF2B5EF4-FFF2-40B4-BE49-F238E27FC236}">
                <a16:creationId xmlns:a16="http://schemas.microsoft.com/office/drawing/2014/main" id="{D0310AE8-ECBD-153B-B829-4E0188839D0E}"/>
              </a:ext>
            </a:extLst>
          </p:cNvPr>
          <p:cNvSpPr txBox="1"/>
          <p:nvPr/>
        </p:nvSpPr>
        <p:spPr>
          <a:xfrm>
            <a:off x="3917222" y="3881028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6" name="object 45">
            <a:extLst>
              <a:ext uri="{FF2B5EF4-FFF2-40B4-BE49-F238E27FC236}">
                <a16:creationId xmlns:a16="http://schemas.microsoft.com/office/drawing/2014/main" id="{962A001A-CE18-931C-96E7-146B9937F66F}"/>
              </a:ext>
            </a:extLst>
          </p:cNvPr>
          <p:cNvSpPr txBox="1"/>
          <p:nvPr/>
        </p:nvSpPr>
        <p:spPr>
          <a:xfrm>
            <a:off x="3917222" y="1391937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7" name="object 46">
            <a:extLst>
              <a:ext uri="{FF2B5EF4-FFF2-40B4-BE49-F238E27FC236}">
                <a16:creationId xmlns:a16="http://schemas.microsoft.com/office/drawing/2014/main" id="{B9AE908A-2509-E6FF-89C8-298288B19F88}"/>
              </a:ext>
            </a:extLst>
          </p:cNvPr>
          <p:cNvSpPr txBox="1"/>
          <p:nvPr/>
        </p:nvSpPr>
        <p:spPr>
          <a:xfrm>
            <a:off x="2517707" y="2206759"/>
            <a:ext cx="1374050" cy="642583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Quattro</a:t>
            </a:r>
            <a:r>
              <a:rPr sz="1100" b="1" spc="-5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Formaggi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Emmentaler-, Provolone</a:t>
            </a:r>
            <a:r>
              <a:rPr lang="it-IT"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-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,  Blauschimmel-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8" name="object 47">
            <a:extLst>
              <a:ext uri="{FF2B5EF4-FFF2-40B4-BE49-F238E27FC236}">
                <a16:creationId xmlns:a16="http://schemas.microsoft.com/office/drawing/2014/main" id="{19127097-CEAD-A728-FA27-40827F617623}"/>
              </a:ext>
            </a:extLst>
          </p:cNvPr>
          <p:cNvSpPr txBox="1"/>
          <p:nvPr/>
        </p:nvSpPr>
        <p:spPr>
          <a:xfrm>
            <a:off x="3917222" y="2255604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9" name="object 63">
            <a:extLst>
              <a:ext uri="{FF2B5EF4-FFF2-40B4-BE49-F238E27FC236}">
                <a16:creationId xmlns:a16="http://schemas.microsoft.com/office/drawing/2014/main" id="{A6D6194D-3412-493C-5E02-0364DF67AC27}"/>
              </a:ext>
            </a:extLst>
          </p:cNvPr>
          <p:cNvSpPr txBox="1"/>
          <p:nvPr/>
        </p:nvSpPr>
        <p:spPr>
          <a:xfrm>
            <a:off x="2517723" y="3832129"/>
            <a:ext cx="1399498" cy="5125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Prosciutto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saftigem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Schinken</a:t>
            </a:r>
            <a:r>
              <a:rPr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3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10" name="object 76">
            <a:extLst>
              <a:ext uri="{FF2B5EF4-FFF2-40B4-BE49-F238E27FC236}">
                <a16:creationId xmlns:a16="http://schemas.microsoft.com/office/drawing/2014/main" id="{02F27C5C-6879-55C9-8993-ACF6FD8A29FA}"/>
              </a:ext>
            </a:extLst>
          </p:cNvPr>
          <p:cNvSpPr txBox="1"/>
          <p:nvPr/>
        </p:nvSpPr>
        <p:spPr>
          <a:xfrm>
            <a:off x="2517724" y="3084178"/>
            <a:ext cx="1399498" cy="523172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25" dirty="0">
                <a:solidFill>
                  <a:srgbClr val="385723"/>
                </a:solidFill>
                <a:latin typeface="Raleway"/>
                <a:cs typeface="Raleway"/>
              </a:rPr>
              <a:t>Salame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>
              <a:spcBef>
                <a:spcPts val="28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herzhafter</a:t>
            </a:r>
            <a:r>
              <a:rPr sz="800" i="1" spc="-6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Salami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pic>
        <p:nvPicPr>
          <p:cNvPr id="11" name="Immagine 84">
            <a:extLst>
              <a:ext uri="{FF2B5EF4-FFF2-40B4-BE49-F238E27FC236}">
                <a16:creationId xmlns:a16="http://schemas.microsoft.com/office/drawing/2014/main" id="{B8B33079-5D11-B36F-B5F5-65875CA29D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635" y="2063503"/>
            <a:ext cx="143256" cy="143256"/>
          </a:xfrm>
          <a:prstGeom prst="rect">
            <a:avLst/>
          </a:prstGeom>
        </p:spPr>
      </p:pic>
      <p:pic>
        <p:nvPicPr>
          <p:cNvPr id="12" name="Immagine 86">
            <a:extLst>
              <a:ext uri="{FF2B5EF4-FFF2-40B4-BE49-F238E27FC236}">
                <a16:creationId xmlns:a16="http://schemas.microsoft.com/office/drawing/2014/main" id="{1EB08BC8-7AF4-4AB5-82B6-730FC16862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956" y="2063503"/>
            <a:ext cx="143256" cy="143256"/>
          </a:xfrm>
          <a:prstGeom prst="rect">
            <a:avLst/>
          </a:prstGeom>
        </p:spPr>
      </p:pic>
      <p:pic>
        <p:nvPicPr>
          <p:cNvPr id="13" name="Immagine 88">
            <a:extLst>
              <a:ext uri="{FF2B5EF4-FFF2-40B4-BE49-F238E27FC236}">
                <a16:creationId xmlns:a16="http://schemas.microsoft.com/office/drawing/2014/main" id="{B8346373-2CC2-2775-DD95-5304BA4DE92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28" y="2063503"/>
            <a:ext cx="143256" cy="143256"/>
          </a:xfrm>
          <a:prstGeom prst="rect">
            <a:avLst/>
          </a:prstGeom>
        </p:spPr>
      </p:pic>
      <p:pic>
        <p:nvPicPr>
          <p:cNvPr id="14" name="Immagine 89">
            <a:extLst>
              <a:ext uri="{FF2B5EF4-FFF2-40B4-BE49-F238E27FC236}">
                <a16:creationId xmlns:a16="http://schemas.microsoft.com/office/drawing/2014/main" id="{69A8AF03-C105-D073-DD14-18E2A9FD85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12" y="2920887"/>
            <a:ext cx="143256" cy="143256"/>
          </a:xfrm>
          <a:prstGeom prst="rect">
            <a:avLst/>
          </a:prstGeom>
        </p:spPr>
      </p:pic>
      <p:pic>
        <p:nvPicPr>
          <p:cNvPr id="15" name="Immagine 90">
            <a:extLst>
              <a:ext uri="{FF2B5EF4-FFF2-40B4-BE49-F238E27FC236}">
                <a16:creationId xmlns:a16="http://schemas.microsoft.com/office/drawing/2014/main" id="{5DE78F30-242F-648F-E340-A751BCCC544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833" y="2920887"/>
            <a:ext cx="143256" cy="143256"/>
          </a:xfrm>
          <a:prstGeom prst="rect">
            <a:avLst/>
          </a:prstGeom>
        </p:spPr>
      </p:pic>
      <p:pic>
        <p:nvPicPr>
          <p:cNvPr id="16" name="Immagine 91">
            <a:extLst>
              <a:ext uri="{FF2B5EF4-FFF2-40B4-BE49-F238E27FC236}">
                <a16:creationId xmlns:a16="http://schemas.microsoft.com/office/drawing/2014/main" id="{5E6EA65F-E780-CF8A-BE6D-8284222010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05" y="2920887"/>
            <a:ext cx="143256" cy="143256"/>
          </a:xfrm>
          <a:prstGeom prst="rect">
            <a:avLst/>
          </a:prstGeom>
        </p:spPr>
      </p:pic>
      <p:pic>
        <p:nvPicPr>
          <p:cNvPr id="17" name="Immagine 92">
            <a:extLst>
              <a:ext uri="{FF2B5EF4-FFF2-40B4-BE49-F238E27FC236}">
                <a16:creationId xmlns:a16="http://schemas.microsoft.com/office/drawing/2014/main" id="{AEDB4419-75B9-262A-6333-B0467409B1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191" y="3665115"/>
            <a:ext cx="143256" cy="143256"/>
          </a:xfrm>
          <a:prstGeom prst="rect">
            <a:avLst/>
          </a:prstGeom>
        </p:spPr>
      </p:pic>
      <p:pic>
        <p:nvPicPr>
          <p:cNvPr id="18" name="Immagine 93">
            <a:extLst>
              <a:ext uri="{FF2B5EF4-FFF2-40B4-BE49-F238E27FC236}">
                <a16:creationId xmlns:a16="http://schemas.microsoft.com/office/drawing/2014/main" id="{52DDE045-4D2A-1D34-9C82-83B67D0C60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12" y="3665115"/>
            <a:ext cx="143256" cy="143256"/>
          </a:xfrm>
          <a:prstGeom prst="rect">
            <a:avLst/>
          </a:prstGeom>
        </p:spPr>
      </p:pic>
      <p:pic>
        <p:nvPicPr>
          <p:cNvPr id="19" name="Immagine 96">
            <a:extLst>
              <a:ext uri="{FF2B5EF4-FFF2-40B4-BE49-F238E27FC236}">
                <a16:creationId xmlns:a16="http://schemas.microsoft.com/office/drawing/2014/main" id="{B29018A4-FAE8-125F-2B56-AAA0F17E95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191" y="4412701"/>
            <a:ext cx="143256" cy="143256"/>
          </a:xfrm>
          <a:prstGeom prst="rect">
            <a:avLst/>
          </a:prstGeom>
        </p:spPr>
      </p:pic>
      <p:pic>
        <p:nvPicPr>
          <p:cNvPr id="20" name="Immagine 97">
            <a:extLst>
              <a:ext uri="{FF2B5EF4-FFF2-40B4-BE49-F238E27FC236}">
                <a16:creationId xmlns:a16="http://schemas.microsoft.com/office/drawing/2014/main" id="{A96B3DE2-3D06-CC52-A13C-C1722A5CF6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12" y="4412701"/>
            <a:ext cx="143256" cy="143256"/>
          </a:xfrm>
          <a:prstGeom prst="rect">
            <a:avLst/>
          </a:prstGeom>
        </p:spPr>
      </p:pic>
      <p:sp>
        <p:nvSpPr>
          <p:cNvPr id="21" name="object 43">
            <a:extLst>
              <a:ext uri="{FF2B5EF4-FFF2-40B4-BE49-F238E27FC236}">
                <a16:creationId xmlns:a16="http://schemas.microsoft.com/office/drawing/2014/main" id="{282E5CE2-CB26-520A-70C0-AA6A49765150}"/>
              </a:ext>
            </a:extLst>
          </p:cNvPr>
          <p:cNvSpPr txBox="1"/>
          <p:nvPr/>
        </p:nvSpPr>
        <p:spPr>
          <a:xfrm>
            <a:off x="3919655" y="4684205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22" name="object 63">
            <a:extLst>
              <a:ext uri="{FF2B5EF4-FFF2-40B4-BE49-F238E27FC236}">
                <a16:creationId xmlns:a16="http://schemas.microsoft.com/office/drawing/2014/main" id="{D4D5F92B-E857-9F6B-3648-6A8CE90D26EE}"/>
              </a:ext>
            </a:extLst>
          </p:cNvPr>
          <p:cNvSpPr txBox="1"/>
          <p:nvPr/>
        </p:nvSpPr>
        <p:spPr>
          <a:xfrm>
            <a:off x="2520156" y="4635306"/>
            <a:ext cx="1399498" cy="5125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lang="de-DE" sz="1100" b="1" spc="-30" dirty="0">
                <a:solidFill>
                  <a:srgbClr val="385723"/>
                </a:solidFill>
                <a:latin typeface="Raleway"/>
                <a:cs typeface="Raleway"/>
              </a:rPr>
              <a:t>Hawaii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saftigem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Sc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hinken</a:t>
            </a:r>
            <a:r>
              <a:rPr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f</a:t>
            </a:r>
            <a:r>
              <a:rPr lang="de-DE"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ruchtiger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Ananas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pic>
        <p:nvPicPr>
          <p:cNvPr id="23" name="Immagine 96">
            <a:extLst>
              <a:ext uri="{FF2B5EF4-FFF2-40B4-BE49-F238E27FC236}">
                <a16:creationId xmlns:a16="http://schemas.microsoft.com/office/drawing/2014/main" id="{C8C16B68-B327-0ADE-1A78-4B6DDF3A01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624" y="5215878"/>
            <a:ext cx="143256" cy="143256"/>
          </a:xfrm>
          <a:prstGeom prst="rect">
            <a:avLst/>
          </a:prstGeom>
        </p:spPr>
      </p:pic>
      <p:pic>
        <p:nvPicPr>
          <p:cNvPr id="24" name="Immagine 97">
            <a:extLst>
              <a:ext uri="{FF2B5EF4-FFF2-40B4-BE49-F238E27FC236}">
                <a16:creationId xmlns:a16="http://schemas.microsoft.com/office/drawing/2014/main" id="{A4B6A1FF-0A1A-28B5-51BB-69CFEA1DFC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945" y="5215878"/>
            <a:ext cx="143256" cy="143256"/>
          </a:xfrm>
          <a:prstGeom prst="rect">
            <a:avLst/>
          </a:prstGeom>
        </p:spPr>
      </p:pic>
      <p:sp>
        <p:nvSpPr>
          <p:cNvPr id="25" name="object 44">
            <a:extLst>
              <a:ext uri="{FF2B5EF4-FFF2-40B4-BE49-F238E27FC236}">
                <a16:creationId xmlns:a16="http://schemas.microsoft.com/office/drawing/2014/main" id="{395AD324-DF87-E026-1462-2FE90ED30D72}"/>
              </a:ext>
            </a:extLst>
          </p:cNvPr>
          <p:cNvSpPr txBox="1"/>
          <p:nvPr/>
        </p:nvSpPr>
        <p:spPr>
          <a:xfrm>
            <a:off x="2520156" y="5356091"/>
            <a:ext cx="1312545" cy="633762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lang="de-DE" sz="1100" b="1" spc="-30" dirty="0">
                <a:solidFill>
                  <a:srgbClr val="385723"/>
                </a:solidFill>
                <a:latin typeface="Raleway"/>
                <a:cs typeface="Raleway"/>
              </a:rPr>
              <a:t>Kürbis Spinat vegan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Spinat, gegrilltem Kürbis und geriebenem Pizzabelag.</a:t>
            </a:r>
          </a:p>
        </p:txBody>
      </p:sp>
      <p:sp>
        <p:nvSpPr>
          <p:cNvPr id="26" name="object 45">
            <a:extLst>
              <a:ext uri="{FF2B5EF4-FFF2-40B4-BE49-F238E27FC236}">
                <a16:creationId xmlns:a16="http://schemas.microsoft.com/office/drawing/2014/main" id="{6985EE86-3200-F3F2-82ED-3469D8DE4046}"/>
              </a:ext>
            </a:extLst>
          </p:cNvPr>
          <p:cNvSpPr txBox="1"/>
          <p:nvPr/>
        </p:nvSpPr>
        <p:spPr>
          <a:xfrm>
            <a:off x="3919668" y="5405003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pic>
        <p:nvPicPr>
          <p:cNvPr id="27" name="Immagine 84">
            <a:extLst>
              <a:ext uri="{FF2B5EF4-FFF2-40B4-BE49-F238E27FC236}">
                <a16:creationId xmlns:a16="http://schemas.microsoft.com/office/drawing/2014/main" id="{17BF6D21-9DE1-DCE6-C64F-62B9E2D33A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081" y="6076569"/>
            <a:ext cx="143256" cy="143256"/>
          </a:xfrm>
          <a:prstGeom prst="rect">
            <a:avLst/>
          </a:prstGeom>
        </p:spPr>
      </p:pic>
      <p:pic>
        <p:nvPicPr>
          <p:cNvPr id="28" name="Immagine 88">
            <a:extLst>
              <a:ext uri="{FF2B5EF4-FFF2-40B4-BE49-F238E27FC236}">
                <a16:creationId xmlns:a16="http://schemas.microsoft.com/office/drawing/2014/main" id="{754DDF09-84CE-3AD1-DE0F-448157122A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34674" y="6076569"/>
            <a:ext cx="143256" cy="143256"/>
          </a:xfrm>
          <a:prstGeom prst="rect">
            <a:avLst/>
          </a:prstGeom>
        </p:spPr>
      </p:pic>
      <p:sp>
        <p:nvSpPr>
          <p:cNvPr id="29" name="object 44">
            <a:extLst>
              <a:ext uri="{FF2B5EF4-FFF2-40B4-BE49-F238E27FC236}">
                <a16:creationId xmlns:a16="http://schemas.microsoft.com/office/drawing/2014/main" id="{95822B73-7449-45F1-590A-18F61EEB8084}"/>
              </a:ext>
            </a:extLst>
          </p:cNvPr>
          <p:cNvSpPr txBox="1"/>
          <p:nvPr/>
        </p:nvSpPr>
        <p:spPr>
          <a:xfrm>
            <a:off x="2517710" y="1343025"/>
            <a:ext cx="1312545" cy="633762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Margherita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würziger </a:t>
            </a:r>
            <a:r>
              <a:rPr sz="800" i="1" spc="-20" dirty="0">
                <a:solidFill>
                  <a:srgbClr val="385723"/>
                </a:solidFill>
                <a:latin typeface="Raleway-MediumItalic"/>
                <a:cs typeface="Raleway-MediumItalic"/>
              </a:rPr>
              <a:t>Tomatensoße 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0" name="object 18">
            <a:extLst>
              <a:ext uri="{FF2B5EF4-FFF2-40B4-BE49-F238E27FC236}">
                <a16:creationId xmlns:a16="http://schemas.microsoft.com/office/drawing/2014/main" id="{8004D50F-FB95-47B1-5907-BFAAFFDC0B16}"/>
              </a:ext>
            </a:extLst>
          </p:cNvPr>
          <p:cNvSpPr txBox="1"/>
          <p:nvPr/>
        </p:nvSpPr>
        <p:spPr>
          <a:xfrm>
            <a:off x="291282" y="7764149"/>
            <a:ext cx="1399500" cy="5125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50" dirty="0">
                <a:solidFill>
                  <a:srgbClr val="385723"/>
                </a:solidFill>
                <a:latin typeface="Raleway"/>
                <a:cs typeface="Raleway"/>
              </a:rPr>
              <a:t>Tonno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</a:t>
            </a:r>
            <a:r>
              <a:rPr sz="800" i="1" spc="-7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Thunfisch-Zwiebel-Belag 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9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1" name="object 19">
            <a:extLst>
              <a:ext uri="{FF2B5EF4-FFF2-40B4-BE49-F238E27FC236}">
                <a16:creationId xmlns:a16="http://schemas.microsoft.com/office/drawing/2014/main" id="{CDE9E84D-5FD7-F847-5EC7-A2535A7E6DCC}"/>
              </a:ext>
            </a:extLst>
          </p:cNvPr>
          <p:cNvSpPr txBox="1"/>
          <p:nvPr/>
        </p:nvSpPr>
        <p:spPr>
          <a:xfrm>
            <a:off x="1690782" y="7813046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2" name="object 20">
            <a:extLst>
              <a:ext uri="{FF2B5EF4-FFF2-40B4-BE49-F238E27FC236}">
                <a16:creationId xmlns:a16="http://schemas.microsoft.com/office/drawing/2014/main" id="{70C75CA0-B168-DA2A-053E-AF2D98C79FAE}"/>
              </a:ext>
            </a:extLst>
          </p:cNvPr>
          <p:cNvSpPr txBox="1"/>
          <p:nvPr/>
        </p:nvSpPr>
        <p:spPr>
          <a:xfrm>
            <a:off x="1690782" y="8561000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3" name="object 21">
            <a:extLst>
              <a:ext uri="{FF2B5EF4-FFF2-40B4-BE49-F238E27FC236}">
                <a16:creationId xmlns:a16="http://schemas.microsoft.com/office/drawing/2014/main" id="{E7541E3E-DAEE-3C9F-0C8B-4D9FE87CC3B4}"/>
              </a:ext>
            </a:extLst>
          </p:cNvPr>
          <p:cNvSpPr txBox="1"/>
          <p:nvPr/>
        </p:nvSpPr>
        <p:spPr>
          <a:xfrm>
            <a:off x="291268" y="5991225"/>
            <a:ext cx="1399514" cy="65341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40" dirty="0">
                <a:solidFill>
                  <a:srgbClr val="385723"/>
                </a:solidFill>
                <a:latin typeface="Raleway"/>
                <a:cs typeface="Raleway"/>
              </a:rPr>
              <a:t>Verdure</a:t>
            </a:r>
            <a:r>
              <a:rPr sz="1100" b="1" spc="-60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25" dirty="0">
                <a:solidFill>
                  <a:srgbClr val="385723"/>
                </a:solidFill>
                <a:latin typeface="Raleway"/>
                <a:cs typeface="Raleway"/>
              </a:rPr>
              <a:t>Grigliate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>
              <a:spcBef>
                <a:spcPts val="28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gegrillter</a:t>
            </a:r>
            <a:r>
              <a:rPr sz="800" i="1" spc="-5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Paprika,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Zucchini,</a:t>
            </a:r>
            <a:r>
              <a:rPr sz="800" i="1" spc="-4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Aubergine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feinem</a:t>
            </a:r>
            <a:r>
              <a:rPr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4F8EDCDE-8827-0D63-F5D0-0FDCCFA558F8}"/>
              </a:ext>
            </a:extLst>
          </p:cNvPr>
          <p:cNvSpPr txBox="1"/>
          <p:nvPr/>
        </p:nvSpPr>
        <p:spPr>
          <a:xfrm>
            <a:off x="1690782" y="6040108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5" name="object 23">
            <a:extLst>
              <a:ext uri="{FF2B5EF4-FFF2-40B4-BE49-F238E27FC236}">
                <a16:creationId xmlns:a16="http://schemas.microsoft.com/office/drawing/2014/main" id="{B13B3ECC-ED92-1065-CB6A-3C1E090D8FF4}"/>
              </a:ext>
            </a:extLst>
          </p:cNvPr>
          <p:cNvSpPr txBox="1"/>
          <p:nvPr/>
        </p:nvSpPr>
        <p:spPr>
          <a:xfrm>
            <a:off x="1690782" y="6917576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6" name="object 26">
            <a:extLst>
              <a:ext uri="{FF2B5EF4-FFF2-40B4-BE49-F238E27FC236}">
                <a16:creationId xmlns:a16="http://schemas.microsoft.com/office/drawing/2014/main" id="{B0206D5B-16EC-BFCF-2E3F-7A65905B1B83}"/>
              </a:ext>
            </a:extLst>
          </p:cNvPr>
          <p:cNvSpPr txBox="1"/>
          <p:nvPr/>
        </p:nvSpPr>
        <p:spPr>
          <a:xfrm>
            <a:off x="291270" y="6868651"/>
            <a:ext cx="1399513" cy="642583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Calabrese</a:t>
            </a:r>
            <a:r>
              <a:rPr sz="1100" b="1" spc="-8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25" dirty="0">
                <a:solidFill>
                  <a:srgbClr val="385723"/>
                </a:solidFill>
                <a:latin typeface="Raleway"/>
                <a:cs typeface="Raleway"/>
              </a:rPr>
              <a:t>Piccante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15811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scharfer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Calabrese- 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Salami,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Peperoni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7" name="object 30">
            <a:extLst>
              <a:ext uri="{FF2B5EF4-FFF2-40B4-BE49-F238E27FC236}">
                <a16:creationId xmlns:a16="http://schemas.microsoft.com/office/drawing/2014/main" id="{D107D73F-02DA-7E0F-2AC1-6151CB77C340}"/>
              </a:ext>
            </a:extLst>
          </p:cNvPr>
          <p:cNvSpPr txBox="1"/>
          <p:nvPr/>
        </p:nvSpPr>
        <p:spPr>
          <a:xfrm>
            <a:off x="291284" y="8512102"/>
            <a:ext cx="1399499" cy="772607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BBQ</a:t>
            </a:r>
            <a:r>
              <a:rPr sz="1100" b="1" spc="-50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Pollo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marinierter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Hähnchenbrust, 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pikanter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BBQ-Sauce, 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roten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Zwiebeln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und 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 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</a:t>
            </a:r>
            <a:r>
              <a:rPr lang="it-IT"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e</a:t>
            </a:r>
          </a:p>
        </p:txBody>
      </p:sp>
      <p:pic>
        <p:nvPicPr>
          <p:cNvPr id="38" name="Immagine 101">
            <a:extLst>
              <a:ext uri="{FF2B5EF4-FFF2-40B4-BE49-F238E27FC236}">
                <a16:creationId xmlns:a16="http://schemas.microsoft.com/office/drawing/2014/main" id="{D45F9150-CFED-8F24-F9EF-7372C6C345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85" y="6705390"/>
            <a:ext cx="143256" cy="143256"/>
          </a:xfrm>
          <a:prstGeom prst="rect">
            <a:avLst/>
          </a:prstGeom>
        </p:spPr>
      </p:pic>
      <p:pic>
        <p:nvPicPr>
          <p:cNvPr id="39" name="Immagine 102">
            <a:extLst>
              <a:ext uri="{FF2B5EF4-FFF2-40B4-BE49-F238E27FC236}">
                <a16:creationId xmlns:a16="http://schemas.microsoft.com/office/drawing/2014/main" id="{0795F13A-7B0B-F6D5-FA49-4F2E4B1D46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26" y="6705390"/>
            <a:ext cx="143256" cy="143256"/>
          </a:xfrm>
          <a:prstGeom prst="rect">
            <a:avLst/>
          </a:prstGeom>
        </p:spPr>
      </p:pic>
      <p:pic>
        <p:nvPicPr>
          <p:cNvPr id="40" name="Immagine 103">
            <a:extLst>
              <a:ext uri="{FF2B5EF4-FFF2-40B4-BE49-F238E27FC236}">
                <a16:creationId xmlns:a16="http://schemas.microsoft.com/office/drawing/2014/main" id="{6713F8A8-9D1D-AAB5-C7F9-4511BCF9C5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6705390"/>
            <a:ext cx="143256" cy="143256"/>
          </a:xfrm>
          <a:prstGeom prst="rect">
            <a:avLst/>
          </a:prstGeom>
        </p:spPr>
      </p:pic>
      <p:pic>
        <p:nvPicPr>
          <p:cNvPr id="41" name="Immagine 104">
            <a:extLst>
              <a:ext uri="{FF2B5EF4-FFF2-40B4-BE49-F238E27FC236}">
                <a16:creationId xmlns:a16="http://schemas.microsoft.com/office/drawing/2014/main" id="{37215109-49F9-EA1B-AF10-E074BB1841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7597527"/>
            <a:ext cx="143256" cy="143256"/>
          </a:xfrm>
          <a:prstGeom prst="rect">
            <a:avLst/>
          </a:prstGeom>
        </p:spPr>
      </p:pic>
      <p:pic>
        <p:nvPicPr>
          <p:cNvPr id="53" name="Immagine 105">
            <a:extLst>
              <a:ext uri="{FF2B5EF4-FFF2-40B4-BE49-F238E27FC236}">
                <a16:creationId xmlns:a16="http://schemas.microsoft.com/office/drawing/2014/main" id="{BEDF991A-0D48-DABF-1B71-B4EF32622E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0" y="7597527"/>
            <a:ext cx="143256" cy="143256"/>
          </a:xfrm>
          <a:prstGeom prst="rect">
            <a:avLst/>
          </a:prstGeom>
        </p:spPr>
      </p:pic>
      <p:pic>
        <p:nvPicPr>
          <p:cNvPr id="62" name="Immagine 107">
            <a:extLst>
              <a:ext uri="{FF2B5EF4-FFF2-40B4-BE49-F238E27FC236}">
                <a16:creationId xmlns:a16="http://schemas.microsoft.com/office/drawing/2014/main" id="{ED164D0F-086B-B1E2-B92E-529CD23BFE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8348905"/>
            <a:ext cx="143256" cy="143256"/>
          </a:xfrm>
          <a:prstGeom prst="rect">
            <a:avLst/>
          </a:prstGeom>
        </p:spPr>
      </p:pic>
      <p:pic>
        <p:nvPicPr>
          <p:cNvPr id="69" name="Immagine 108">
            <a:extLst>
              <a:ext uri="{FF2B5EF4-FFF2-40B4-BE49-F238E27FC236}">
                <a16:creationId xmlns:a16="http://schemas.microsoft.com/office/drawing/2014/main" id="{963DDC5D-CBBB-E89A-ECF8-106A621BD9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0" y="8348905"/>
            <a:ext cx="143256" cy="143256"/>
          </a:xfrm>
          <a:prstGeom prst="rect">
            <a:avLst/>
          </a:prstGeom>
        </p:spPr>
      </p:pic>
      <p:pic>
        <p:nvPicPr>
          <p:cNvPr id="75" name="Immagine 111">
            <a:extLst>
              <a:ext uri="{FF2B5EF4-FFF2-40B4-BE49-F238E27FC236}">
                <a16:creationId xmlns:a16="http://schemas.microsoft.com/office/drawing/2014/main" id="{884B4831-CD9F-F6D1-60FA-1197DB9BC5B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21" y="8348905"/>
            <a:ext cx="143256" cy="143256"/>
          </a:xfrm>
          <a:prstGeom prst="rect">
            <a:avLst/>
          </a:prstGeom>
        </p:spPr>
      </p:pic>
      <p:pic>
        <p:nvPicPr>
          <p:cNvPr id="78" name="Immagine 112">
            <a:extLst>
              <a:ext uri="{FF2B5EF4-FFF2-40B4-BE49-F238E27FC236}">
                <a16:creationId xmlns:a16="http://schemas.microsoft.com/office/drawing/2014/main" id="{16309550-8B01-A5EB-0F37-4D546E52E0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9348525"/>
            <a:ext cx="143256" cy="143256"/>
          </a:xfrm>
          <a:prstGeom prst="rect">
            <a:avLst/>
          </a:prstGeom>
        </p:spPr>
      </p:pic>
      <p:pic>
        <p:nvPicPr>
          <p:cNvPr id="79" name="Immagine 113">
            <a:extLst>
              <a:ext uri="{FF2B5EF4-FFF2-40B4-BE49-F238E27FC236}">
                <a16:creationId xmlns:a16="http://schemas.microsoft.com/office/drawing/2014/main" id="{9B1B5361-4479-66CE-7788-0D68E0F97D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0" y="9348525"/>
            <a:ext cx="143256" cy="143256"/>
          </a:xfrm>
          <a:prstGeom prst="rect">
            <a:avLst/>
          </a:prstGeom>
        </p:spPr>
      </p:pic>
      <p:sp>
        <p:nvSpPr>
          <p:cNvPr id="80" name="object 20">
            <a:extLst>
              <a:ext uri="{FF2B5EF4-FFF2-40B4-BE49-F238E27FC236}">
                <a16:creationId xmlns:a16="http://schemas.microsoft.com/office/drawing/2014/main" id="{3AEDE2A2-095C-429F-EA72-36A2B80385CB}"/>
              </a:ext>
            </a:extLst>
          </p:cNvPr>
          <p:cNvSpPr txBox="1"/>
          <p:nvPr/>
        </p:nvSpPr>
        <p:spPr>
          <a:xfrm>
            <a:off x="1690780" y="9545323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81" name="object 30">
            <a:extLst>
              <a:ext uri="{FF2B5EF4-FFF2-40B4-BE49-F238E27FC236}">
                <a16:creationId xmlns:a16="http://schemas.microsoft.com/office/drawing/2014/main" id="{207F8FD9-DE24-E9C7-E627-9F5113946A97}"/>
              </a:ext>
            </a:extLst>
          </p:cNvPr>
          <p:cNvSpPr txBox="1"/>
          <p:nvPr/>
        </p:nvSpPr>
        <p:spPr>
          <a:xfrm>
            <a:off x="291282" y="9496425"/>
            <a:ext cx="1399499" cy="50571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lang="de-DE" sz="1100" b="1" spc="-20" dirty="0" err="1">
                <a:solidFill>
                  <a:srgbClr val="385723"/>
                </a:solidFill>
                <a:latin typeface="Raleway"/>
                <a:cs typeface="Raleway"/>
              </a:rPr>
              <a:t>Speciale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Salami, Schinken, Champignons und  Käse.</a:t>
            </a:r>
            <a:endParaRPr lang="it-IT" sz="800" i="1" spc="-15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pic>
        <p:nvPicPr>
          <p:cNvPr id="82" name="Immagine 112">
            <a:extLst>
              <a:ext uri="{FF2B5EF4-FFF2-40B4-BE49-F238E27FC236}">
                <a16:creationId xmlns:a16="http://schemas.microsoft.com/office/drawing/2014/main" id="{AA2E59EA-4658-D8FB-820C-C1FAEC05EF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6" y="10029825"/>
            <a:ext cx="143256" cy="143256"/>
          </a:xfrm>
          <a:prstGeom prst="rect">
            <a:avLst/>
          </a:prstGeom>
        </p:spPr>
      </p:pic>
      <p:pic>
        <p:nvPicPr>
          <p:cNvPr id="83" name="Immagine 113">
            <a:extLst>
              <a:ext uri="{FF2B5EF4-FFF2-40B4-BE49-F238E27FC236}">
                <a16:creationId xmlns:a16="http://schemas.microsoft.com/office/drawing/2014/main" id="{F45EE908-AF39-3368-9996-1E113606E9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98" y="10029825"/>
            <a:ext cx="143256" cy="1432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1" y="-16554"/>
            <a:ext cx="5175978" cy="10796358"/>
          </a:xfrm>
          <a:prstGeom prst="rect">
            <a:avLst/>
          </a:prstGeom>
        </p:spPr>
      </p:pic>
      <p:sp>
        <p:nvSpPr>
          <p:cNvPr id="77" name="object 77"/>
          <p:cNvSpPr txBox="1"/>
          <p:nvPr/>
        </p:nvSpPr>
        <p:spPr>
          <a:xfrm>
            <a:off x="291281" y="10358123"/>
            <a:ext cx="990600" cy="131422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>
              <a:spcBef>
                <a:spcPts val="50"/>
              </a:spcBef>
            </a:pPr>
            <a:r>
              <a:rPr sz="800" spc="-30" dirty="0">
                <a:solidFill>
                  <a:srgbClr val="385723"/>
                </a:solidFill>
                <a:latin typeface="Raleway-Light"/>
                <a:cs typeface="Raleway-Light"/>
              </a:rPr>
              <a:t>*Alle </a:t>
            </a:r>
            <a:r>
              <a:rPr sz="800" spc="-20" dirty="0">
                <a:solidFill>
                  <a:srgbClr val="385723"/>
                </a:solidFill>
                <a:latin typeface="Raleway-Light"/>
                <a:cs typeface="Raleway-Light"/>
              </a:rPr>
              <a:t>Preise inkl.</a:t>
            </a:r>
            <a:r>
              <a:rPr sz="800" spc="-90" dirty="0">
                <a:solidFill>
                  <a:srgbClr val="385723"/>
                </a:solidFill>
                <a:latin typeface="Raleway-Light"/>
                <a:cs typeface="Raleway-Light"/>
              </a:rPr>
              <a:t> </a:t>
            </a:r>
            <a:r>
              <a:rPr sz="800" spc="-25" dirty="0">
                <a:solidFill>
                  <a:srgbClr val="385723"/>
                </a:solidFill>
                <a:latin typeface="Raleway-Light"/>
                <a:cs typeface="Raleway-Light"/>
              </a:rPr>
              <a:t>Mw</a:t>
            </a:r>
            <a:r>
              <a:rPr lang="de-DE" sz="800" spc="-25" dirty="0">
                <a:solidFill>
                  <a:srgbClr val="385723"/>
                </a:solidFill>
                <a:latin typeface="Raleway-Light"/>
                <a:cs typeface="Raleway-Light"/>
              </a:rPr>
              <a:t>S</a:t>
            </a:r>
            <a:r>
              <a:rPr sz="800" spc="-25" dirty="0">
                <a:solidFill>
                  <a:srgbClr val="385723"/>
                </a:solidFill>
                <a:latin typeface="Raleway-Light"/>
                <a:cs typeface="Raleway-Light"/>
              </a:rPr>
              <a:t>t.</a:t>
            </a:r>
            <a:endParaRPr sz="800" dirty="0">
              <a:solidFill>
                <a:srgbClr val="385723"/>
              </a:solidFill>
              <a:latin typeface="Raleway-Light"/>
              <a:cs typeface="Raleway-Light"/>
            </a:endParaRPr>
          </a:p>
        </p:txBody>
      </p:sp>
      <p:sp>
        <p:nvSpPr>
          <p:cNvPr id="2" name="object 42">
            <a:extLst>
              <a:ext uri="{FF2B5EF4-FFF2-40B4-BE49-F238E27FC236}">
                <a16:creationId xmlns:a16="http://schemas.microsoft.com/office/drawing/2014/main" id="{A1D5484C-BFF8-AB57-6B4A-E7F3C7DD5EBB}"/>
              </a:ext>
            </a:extLst>
          </p:cNvPr>
          <p:cNvSpPr txBox="1"/>
          <p:nvPr/>
        </p:nvSpPr>
        <p:spPr>
          <a:xfrm>
            <a:off x="3917222" y="3133075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5" name="object 43">
            <a:extLst>
              <a:ext uri="{FF2B5EF4-FFF2-40B4-BE49-F238E27FC236}">
                <a16:creationId xmlns:a16="http://schemas.microsoft.com/office/drawing/2014/main" id="{D0310AE8-ECBD-153B-B829-4E0188839D0E}"/>
              </a:ext>
            </a:extLst>
          </p:cNvPr>
          <p:cNvSpPr txBox="1"/>
          <p:nvPr/>
        </p:nvSpPr>
        <p:spPr>
          <a:xfrm>
            <a:off x="3917222" y="3881028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6" name="object 45">
            <a:extLst>
              <a:ext uri="{FF2B5EF4-FFF2-40B4-BE49-F238E27FC236}">
                <a16:creationId xmlns:a16="http://schemas.microsoft.com/office/drawing/2014/main" id="{962A001A-CE18-931C-96E7-146B9937F66F}"/>
              </a:ext>
            </a:extLst>
          </p:cNvPr>
          <p:cNvSpPr txBox="1"/>
          <p:nvPr/>
        </p:nvSpPr>
        <p:spPr>
          <a:xfrm>
            <a:off x="3917222" y="1391937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7" name="object 46">
            <a:extLst>
              <a:ext uri="{FF2B5EF4-FFF2-40B4-BE49-F238E27FC236}">
                <a16:creationId xmlns:a16="http://schemas.microsoft.com/office/drawing/2014/main" id="{B9AE908A-2509-E6FF-89C8-298288B19F88}"/>
              </a:ext>
            </a:extLst>
          </p:cNvPr>
          <p:cNvSpPr txBox="1"/>
          <p:nvPr/>
        </p:nvSpPr>
        <p:spPr>
          <a:xfrm>
            <a:off x="2517707" y="2206759"/>
            <a:ext cx="1374050" cy="642583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Quattro</a:t>
            </a:r>
            <a:r>
              <a:rPr sz="1100" b="1" spc="-5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Formaggi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Emmentaler-, Provolone</a:t>
            </a:r>
            <a:r>
              <a:rPr lang="it-IT"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-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,  Blauschimmel-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8" name="object 47">
            <a:extLst>
              <a:ext uri="{FF2B5EF4-FFF2-40B4-BE49-F238E27FC236}">
                <a16:creationId xmlns:a16="http://schemas.microsoft.com/office/drawing/2014/main" id="{19127097-CEAD-A728-FA27-40827F617623}"/>
              </a:ext>
            </a:extLst>
          </p:cNvPr>
          <p:cNvSpPr txBox="1"/>
          <p:nvPr/>
        </p:nvSpPr>
        <p:spPr>
          <a:xfrm>
            <a:off x="3917222" y="2255604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9" name="object 63">
            <a:extLst>
              <a:ext uri="{FF2B5EF4-FFF2-40B4-BE49-F238E27FC236}">
                <a16:creationId xmlns:a16="http://schemas.microsoft.com/office/drawing/2014/main" id="{A6D6194D-3412-493C-5E02-0364DF67AC27}"/>
              </a:ext>
            </a:extLst>
          </p:cNvPr>
          <p:cNvSpPr txBox="1"/>
          <p:nvPr/>
        </p:nvSpPr>
        <p:spPr>
          <a:xfrm>
            <a:off x="2517723" y="3832129"/>
            <a:ext cx="1399498" cy="5125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Prosciutto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saftigem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Schinken</a:t>
            </a:r>
            <a:r>
              <a:rPr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3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10" name="object 76">
            <a:extLst>
              <a:ext uri="{FF2B5EF4-FFF2-40B4-BE49-F238E27FC236}">
                <a16:creationId xmlns:a16="http://schemas.microsoft.com/office/drawing/2014/main" id="{02F27C5C-6879-55C9-8993-ACF6FD8A29FA}"/>
              </a:ext>
            </a:extLst>
          </p:cNvPr>
          <p:cNvSpPr txBox="1"/>
          <p:nvPr/>
        </p:nvSpPr>
        <p:spPr>
          <a:xfrm>
            <a:off x="2517724" y="3084178"/>
            <a:ext cx="1399498" cy="523172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25" dirty="0">
                <a:solidFill>
                  <a:srgbClr val="385723"/>
                </a:solidFill>
                <a:latin typeface="Raleway"/>
                <a:cs typeface="Raleway"/>
              </a:rPr>
              <a:t>Salame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>
              <a:spcBef>
                <a:spcPts val="28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herzhafter</a:t>
            </a:r>
            <a:r>
              <a:rPr sz="800" i="1" spc="-6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Salami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pic>
        <p:nvPicPr>
          <p:cNvPr id="11" name="Immagine 84">
            <a:extLst>
              <a:ext uri="{FF2B5EF4-FFF2-40B4-BE49-F238E27FC236}">
                <a16:creationId xmlns:a16="http://schemas.microsoft.com/office/drawing/2014/main" id="{B8B33079-5D11-B36F-B5F5-65875CA29D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635" y="2063503"/>
            <a:ext cx="143256" cy="143256"/>
          </a:xfrm>
          <a:prstGeom prst="rect">
            <a:avLst/>
          </a:prstGeom>
        </p:spPr>
      </p:pic>
      <p:pic>
        <p:nvPicPr>
          <p:cNvPr id="12" name="Immagine 86">
            <a:extLst>
              <a:ext uri="{FF2B5EF4-FFF2-40B4-BE49-F238E27FC236}">
                <a16:creationId xmlns:a16="http://schemas.microsoft.com/office/drawing/2014/main" id="{1EB08BC8-7AF4-4AB5-82B6-730FC16862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956" y="2063503"/>
            <a:ext cx="143256" cy="143256"/>
          </a:xfrm>
          <a:prstGeom prst="rect">
            <a:avLst/>
          </a:prstGeom>
        </p:spPr>
      </p:pic>
      <p:pic>
        <p:nvPicPr>
          <p:cNvPr id="13" name="Immagine 88">
            <a:extLst>
              <a:ext uri="{FF2B5EF4-FFF2-40B4-BE49-F238E27FC236}">
                <a16:creationId xmlns:a16="http://schemas.microsoft.com/office/drawing/2014/main" id="{B8346373-2CC2-2775-DD95-5304BA4DE92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28" y="2063503"/>
            <a:ext cx="143256" cy="143256"/>
          </a:xfrm>
          <a:prstGeom prst="rect">
            <a:avLst/>
          </a:prstGeom>
        </p:spPr>
      </p:pic>
      <p:pic>
        <p:nvPicPr>
          <p:cNvPr id="14" name="Immagine 89">
            <a:extLst>
              <a:ext uri="{FF2B5EF4-FFF2-40B4-BE49-F238E27FC236}">
                <a16:creationId xmlns:a16="http://schemas.microsoft.com/office/drawing/2014/main" id="{69A8AF03-C105-D073-DD14-18E2A9FD85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12" y="2920887"/>
            <a:ext cx="143256" cy="143256"/>
          </a:xfrm>
          <a:prstGeom prst="rect">
            <a:avLst/>
          </a:prstGeom>
        </p:spPr>
      </p:pic>
      <p:pic>
        <p:nvPicPr>
          <p:cNvPr id="15" name="Immagine 90">
            <a:extLst>
              <a:ext uri="{FF2B5EF4-FFF2-40B4-BE49-F238E27FC236}">
                <a16:creationId xmlns:a16="http://schemas.microsoft.com/office/drawing/2014/main" id="{5DE78F30-242F-648F-E340-A751BCCC544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833" y="2920887"/>
            <a:ext cx="143256" cy="143256"/>
          </a:xfrm>
          <a:prstGeom prst="rect">
            <a:avLst/>
          </a:prstGeom>
        </p:spPr>
      </p:pic>
      <p:pic>
        <p:nvPicPr>
          <p:cNvPr id="16" name="Immagine 91">
            <a:extLst>
              <a:ext uri="{FF2B5EF4-FFF2-40B4-BE49-F238E27FC236}">
                <a16:creationId xmlns:a16="http://schemas.microsoft.com/office/drawing/2014/main" id="{5E6EA65F-E780-CF8A-BE6D-8284222010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05" y="2920887"/>
            <a:ext cx="143256" cy="143256"/>
          </a:xfrm>
          <a:prstGeom prst="rect">
            <a:avLst/>
          </a:prstGeom>
        </p:spPr>
      </p:pic>
      <p:pic>
        <p:nvPicPr>
          <p:cNvPr id="17" name="Immagine 92">
            <a:extLst>
              <a:ext uri="{FF2B5EF4-FFF2-40B4-BE49-F238E27FC236}">
                <a16:creationId xmlns:a16="http://schemas.microsoft.com/office/drawing/2014/main" id="{AEDB4419-75B9-262A-6333-B0467409B1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191" y="3665115"/>
            <a:ext cx="143256" cy="143256"/>
          </a:xfrm>
          <a:prstGeom prst="rect">
            <a:avLst/>
          </a:prstGeom>
        </p:spPr>
      </p:pic>
      <p:pic>
        <p:nvPicPr>
          <p:cNvPr id="18" name="Immagine 93">
            <a:extLst>
              <a:ext uri="{FF2B5EF4-FFF2-40B4-BE49-F238E27FC236}">
                <a16:creationId xmlns:a16="http://schemas.microsoft.com/office/drawing/2014/main" id="{52DDE045-4D2A-1D34-9C82-83B67D0C60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12" y="3665115"/>
            <a:ext cx="143256" cy="143256"/>
          </a:xfrm>
          <a:prstGeom prst="rect">
            <a:avLst/>
          </a:prstGeom>
        </p:spPr>
      </p:pic>
      <p:pic>
        <p:nvPicPr>
          <p:cNvPr id="19" name="Immagine 96">
            <a:extLst>
              <a:ext uri="{FF2B5EF4-FFF2-40B4-BE49-F238E27FC236}">
                <a16:creationId xmlns:a16="http://schemas.microsoft.com/office/drawing/2014/main" id="{B29018A4-FAE8-125F-2B56-AAA0F17E95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191" y="4412701"/>
            <a:ext cx="143256" cy="143256"/>
          </a:xfrm>
          <a:prstGeom prst="rect">
            <a:avLst/>
          </a:prstGeom>
        </p:spPr>
      </p:pic>
      <p:pic>
        <p:nvPicPr>
          <p:cNvPr id="20" name="Immagine 97">
            <a:extLst>
              <a:ext uri="{FF2B5EF4-FFF2-40B4-BE49-F238E27FC236}">
                <a16:creationId xmlns:a16="http://schemas.microsoft.com/office/drawing/2014/main" id="{A96B3DE2-3D06-CC52-A13C-C1722A5CF6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12" y="4412701"/>
            <a:ext cx="143256" cy="143256"/>
          </a:xfrm>
          <a:prstGeom prst="rect">
            <a:avLst/>
          </a:prstGeom>
        </p:spPr>
      </p:pic>
      <p:sp>
        <p:nvSpPr>
          <p:cNvPr id="21" name="object 43">
            <a:extLst>
              <a:ext uri="{FF2B5EF4-FFF2-40B4-BE49-F238E27FC236}">
                <a16:creationId xmlns:a16="http://schemas.microsoft.com/office/drawing/2014/main" id="{282E5CE2-CB26-520A-70C0-AA6A49765150}"/>
              </a:ext>
            </a:extLst>
          </p:cNvPr>
          <p:cNvSpPr txBox="1"/>
          <p:nvPr/>
        </p:nvSpPr>
        <p:spPr>
          <a:xfrm>
            <a:off x="3919655" y="4684205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22" name="object 63">
            <a:extLst>
              <a:ext uri="{FF2B5EF4-FFF2-40B4-BE49-F238E27FC236}">
                <a16:creationId xmlns:a16="http://schemas.microsoft.com/office/drawing/2014/main" id="{D4D5F92B-E857-9F6B-3648-6A8CE90D26EE}"/>
              </a:ext>
            </a:extLst>
          </p:cNvPr>
          <p:cNvSpPr txBox="1"/>
          <p:nvPr/>
        </p:nvSpPr>
        <p:spPr>
          <a:xfrm>
            <a:off x="2520156" y="4635306"/>
            <a:ext cx="1399498" cy="5125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lang="de-DE" sz="1100" b="1" spc="-30" dirty="0">
                <a:solidFill>
                  <a:srgbClr val="385723"/>
                </a:solidFill>
                <a:latin typeface="Raleway"/>
                <a:cs typeface="Raleway"/>
              </a:rPr>
              <a:t>Hawaii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saftigem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Sc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hinken</a:t>
            </a:r>
            <a:r>
              <a:rPr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f</a:t>
            </a:r>
            <a:r>
              <a:rPr lang="de-DE"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ruchtiger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Ananas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pic>
        <p:nvPicPr>
          <p:cNvPr id="23" name="Immagine 96">
            <a:extLst>
              <a:ext uri="{FF2B5EF4-FFF2-40B4-BE49-F238E27FC236}">
                <a16:creationId xmlns:a16="http://schemas.microsoft.com/office/drawing/2014/main" id="{C8C16B68-B327-0ADE-1A78-4B6DDF3A01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624" y="5215878"/>
            <a:ext cx="143256" cy="143256"/>
          </a:xfrm>
          <a:prstGeom prst="rect">
            <a:avLst/>
          </a:prstGeom>
        </p:spPr>
      </p:pic>
      <p:pic>
        <p:nvPicPr>
          <p:cNvPr id="24" name="Immagine 97">
            <a:extLst>
              <a:ext uri="{FF2B5EF4-FFF2-40B4-BE49-F238E27FC236}">
                <a16:creationId xmlns:a16="http://schemas.microsoft.com/office/drawing/2014/main" id="{A4B6A1FF-0A1A-28B5-51BB-69CFEA1DFC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945" y="5215878"/>
            <a:ext cx="143256" cy="143256"/>
          </a:xfrm>
          <a:prstGeom prst="rect">
            <a:avLst/>
          </a:prstGeom>
        </p:spPr>
      </p:pic>
      <p:sp>
        <p:nvSpPr>
          <p:cNvPr id="25" name="object 44">
            <a:extLst>
              <a:ext uri="{FF2B5EF4-FFF2-40B4-BE49-F238E27FC236}">
                <a16:creationId xmlns:a16="http://schemas.microsoft.com/office/drawing/2014/main" id="{395AD324-DF87-E026-1462-2FE90ED30D72}"/>
              </a:ext>
            </a:extLst>
          </p:cNvPr>
          <p:cNvSpPr txBox="1"/>
          <p:nvPr/>
        </p:nvSpPr>
        <p:spPr>
          <a:xfrm>
            <a:off x="2520156" y="5356091"/>
            <a:ext cx="1312545" cy="633762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lang="de-DE" sz="1100" b="1" spc="-30" dirty="0">
                <a:solidFill>
                  <a:srgbClr val="385723"/>
                </a:solidFill>
                <a:latin typeface="Raleway"/>
                <a:cs typeface="Raleway"/>
              </a:rPr>
              <a:t>Kürbis Spinat vegan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Spinat, gegrilltem Kürbis und geriebenem Pizzabelag.</a:t>
            </a:r>
          </a:p>
        </p:txBody>
      </p:sp>
      <p:sp>
        <p:nvSpPr>
          <p:cNvPr id="26" name="object 45">
            <a:extLst>
              <a:ext uri="{FF2B5EF4-FFF2-40B4-BE49-F238E27FC236}">
                <a16:creationId xmlns:a16="http://schemas.microsoft.com/office/drawing/2014/main" id="{6985EE86-3200-F3F2-82ED-3469D8DE4046}"/>
              </a:ext>
            </a:extLst>
          </p:cNvPr>
          <p:cNvSpPr txBox="1"/>
          <p:nvPr/>
        </p:nvSpPr>
        <p:spPr>
          <a:xfrm>
            <a:off x="3919668" y="5405003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pic>
        <p:nvPicPr>
          <p:cNvPr id="27" name="Immagine 84">
            <a:extLst>
              <a:ext uri="{FF2B5EF4-FFF2-40B4-BE49-F238E27FC236}">
                <a16:creationId xmlns:a16="http://schemas.microsoft.com/office/drawing/2014/main" id="{17BF6D21-9DE1-DCE6-C64F-62B9E2D33A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081" y="6076569"/>
            <a:ext cx="143256" cy="143256"/>
          </a:xfrm>
          <a:prstGeom prst="rect">
            <a:avLst/>
          </a:prstGeom>
        </p:spPr>
      </p:pic>
      <p:pic>
        <p:nvPicPr>
          <p:cNvPr id="28" name="Immagine 88">
            <a:extLst>
              <a:ext uri="{FF2B5EF4-FFF2-40B4-BE49-F238E27FC236}">
                <a16:creationId xmlns:a16="http://schemas.microsoft.com/office/drawing/2014/main" id="{754DDF09-84CE-3AD1-DE0F-448157122A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34674" y="6076569"/>
            <a:ext cx="143256" cy="143256"/>
          </a:xfrm>
          <a:prstGeom prst="rect">
            <a:avLst/>
          </a:prstGeom>
        </p:spPr>
      </p:pic>
      <p:sp>
        <p:nvSpPr>
          <p:cNvPr id="29" name="object 44">
            <a:extLst>
              <a:ext uri="{FF2B5EF4-FFF2-40B4-BE49-F238E27FC236}">
                <a16:creationId xmlns:a16="http://schemas.microsoft.com/office/drawing/2014/main" id="{95822B73-7449-45F1-590A-18F61EEB8084}"/>
              </a:ext>
            </a:extLst>
          </p:cNvPr>
          <p:cNvSpPr txBox="1"/>
          <p:nvPr/>
        </p:nvSpPr>
        <p:spPr>
          <a:xfrm>
            <a:off x="2517710" y="1343025"/>
            <a:ext cx="1312545" cy="633762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Margherita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würziger </a:t>
            </a:r>
            <a:r>
              <a:rPr sz="800" i="1" spc="-20" dirty="0">
                <a:solidFill>
                  <a:srgbClr val="385723"/>
                </a:solidFill>
                <a:latin typeface="Raleway-MediumItalic"/>
                <a:cs typeface="Raleway-MediumItalic"/>
              </a:rPr>
              <a:t>Tomatensoße 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0" name="object 18">
            <a:extLst>
              <a:ext uri="{FF2B5EF4-FFF2-40B4-BE49-F238E27FC236}">
                <a16:creationId xmlns:a16="http://schemas.microsoft.com/office/drawing/2014/main" id="{8004D50F-FB95-47B1-5907-BFAAFFDC0B16}"/>
              </a:ext>
            </a:extLst>
          </p:cNvPr>
          <p:cNvSpPr txBox="1"/>
          <p:nvPr/>
        </p:nvSpPr>
        <p:spPr>
          <a:xfrm>
            <a:off x="291282" y="7764149"/>
            <a:ext cx="1399500" cy="5125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50" dirty="0">
                <a:solidFill>
                  <a:srgbClr val="385723"/>
                </a:solidFill>
                <a:latin typeface="Raleway"/>
                <a:cs typeface="Raleway"/>
              </a:rPr>
              <a:t>Tonno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</a:t>
            </a:r>
            <a:r>
              <a:rPr sz="800" i="1" spc="-7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Thunfisch-Zwiebel-Belag 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9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1" name="object 19">
            <a:extLst>
              <a:ext uri="{FF2B5EF4-FFF2-40B4-BE49-F238E27FC236}">
                <a16:creationId xmlns:a16="http://schemas.microsoft.com/office/drawing/2014/main" id="{CDE9E84D-5FD7-F847-5EC7-A2535A7E6DCC}"/>
              </a:ext>
            </a:extLst>
          </p:cNvPr>
          <p:cNvSpPr txBox="1"/>
          <p:nvPr/>
        </p:nvSpPr>
        <p:spPr>
          <a:xfrm>
            <a:off x="1690782" y="7813046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2" name="object 20">
            <a:extLst>
              <a:ext uri="{FF2B5EF4-FFF2-40B4-BE49-F238E27FC236}">
                <a16:creationId xmlns:a16="http://schemas.microsoft.com/office/drawing/2014/main" id="{70C75CA0-B168-DA2A-053E-AF2D98C79FAE}"/>
              </a:ext>
            </a:extLst>
          </p:cNvPr>
          <p:cNvSpPr txBox="1"/>
          <p:nvPr/>
        </p:nvSpPr>
        <p:spPr>
          <a:xfrm>
            <a:off x="1690782" y="8561000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3" name="object 21">
            <a:extLst>
              <a:ext uri="{FF2B5EF4-FFF2-40B4-BE49-F238E27FC236}">
                <a16:creationId xmlns:a16="http://schemas.microsoft.com/office/drawing/2014/main" id="{E7541E3E-DAEE-3C9F-0C8B-4D9FE87CC3B4}"/>
              </a:ext>
            </a:extLst>
          </p:cNvPr>
          <p:cNvSpPr txBox="1"/>
          <p:nvPr/>
        </p:nvSpPr>
        <p:spPr>
          <a:xfrm>
            <a:off x="291268" y="5991225"/>
            <a:ext cx="1399514" cy="65341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40" dirty="0">
                <a:solidFill>
                  <a:srgbClr val="385723"/>
                </a:solidFill>
                <a:latin typeface="Raleway"/>
                <a:cs typeface="Raleway"/>
              </a:rPr>
              <a:t>Verdure</a:t>
            </a:r>
            <a:r>
              <a:rPr sz="1100" b="1" spc="-60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25" dirty="0">
                <a:solidFill>
                  <a:srgbClr val="385723"/>
                </a:solidFill>
                <a:latin typeface="Raleway"/>
                <a:cs typeface="Raleway"/>
              </a:rPr>
              <a:t>Grigliate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>
              <a:spcBef>
                <a:spcPts val="28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gegrillter</a:t>
            </a:r>
            <a:r>
              <a:rPr sz="800" i="1" spc="-5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Paprika,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Zucchini,</a:t>
            </a:r>
            <a:r>
              <a:rPr sz="800" i="1" spc="-4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Aubergine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feinem</a:t>
            </a:r>
            <a:r>
              <a:rPr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4F8EDCDE-8827-0D63-F5D0-0FDCCFA558F8}"/>
              </a:ext>
            </a:extLst>
          </p:cNvPr>
          <p:cNvSpPr txBox="1"/>
          <p:nvPr/>
        </p:nvSpPr>
        <p:spPr>
          <a:xfrm>
            <a:off x="1690782" y="6040108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5" name="object 23">
            <a:extLst>
              <a:ext uri="{FF2B5EF4-FFF2-40B4-BE49-F238E27FC236}">
                <a16:creationId xmlns:a16="http://schemas.microsoft.com/office/drawing/2014/main" id="{B13B3ECC-ED92-1065-CB6A-3C1E090D8FF4}"/>
              </a:ext>
            </a:extLst>
          </p:cNvPr>
          <p:cNvSpPr txBox="1"/>
          <p:nvPr/>
        </p:nvSpPr>
        <p:spPr>
          <a:xfrm>
            <a:off x="1690782" y="6917576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6" name="object 26">
            <a:extLst>
              <a:ext uri="{FF2B5EF4-FFF2-40B4-BE49-F238E27FC236}">
                <a16:creationId xmlns:a16="http://schemas.microsoft.com/office/drawing/2014/main" id="{B0206D5B-16EC-BFCF-2E3F-7A65905B1B83}"/>
              </a:ext>
            </a:extLst>
          </p:cNvPr>
          <p:cNvSpPr txBox="1"/>
          <p:nvPr/>
        </p:nvSpPr>
        <p:spPr>
          <a:xfrm>
            <a:off x="291270" y="6868651"/>
            <a:ext cx="1399513" cy="642583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Calabrese</a:t>
            </a:r>
            <a:r>
              <a:rPr sz="1100" b="1" spc="-8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25" dirty="0">
                <a:solidFill>
                  <a:srgbClr val="385723"/>
                </a:solidFill>
                <a:latin typeface="Raleway"/>
                <a:cs typeface="Raleway"/>
              </a:rPr>
              <a:t>Piccante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15811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scharfer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Calabrese- 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Salami,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Peperoni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7" name="object 30">
            <a:extLst>
              <a:ext uri="{FF2B5EF4-FFF2-40B4-BE49-F238E27FC236}">
                <a16:creationId xmlns:a16="http://schemas.microsoft.com/office/drawing/2014/main" id="{D107D73F-02DA-7E0F-2AC1-6151CB77C340}"/>
              </a:ext>
            </a:extLst>
          </p:cNvPr>
          <p:cNvSpPr txBox="1"/>
          <p:nvPr/>
        </p:nvSpPr>
        <p:spPr>
          <a:xfrm>
            <a:off x="291284" y="8512102"/>
            <a:ext cx="1399499" cy="772607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BBQ</a:t>
            </a:r>
            <a:r>
              <a:rPr sz="1100" b="1" spc="-50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Pollo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marinierter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Hähnchenbrust, 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pikanter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BBQ-Sauce, 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roten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Zwiebeln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und 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 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</a:t>
            </a:r>
            <a:r>
              <a:rPr lang="it-IT"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e</a:t>
            </a:r>
          </a:p>
        </p:txBody>
      </p:sp>
      <p:pic>
        <p:nvPicPr>
          <p:cNvPr id="38" name="Immagine 101">
            <a:extLst>
              <a:ext uri="{FF2B5EF4-FFF2-40B4-BE49-F238E27FC236}">
                <a16:creationId xmlns:a16="http://schemas.microsoft.com/office/drawing/2014/main" id="{D45F9150-CFED-8F24-F9EF-7372C6C345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85" y="6705390"/>
            <a:ext cx="143256" cy="143256"/>
          </a:xfrm>
          <a:prstGeom prst="rect">
            <a:avLst/>
          </a:prstGeom>
        </p:spPr>
      </p:pic>
      <p:pic>
        <p:nvPicPr>
          <p:cNvPr id="39" name="Immagine 102">
            <a:extLst>
              <a:ext uri="{FF2B5EF4-FFF2-40B4-BE49-F238E27FC236}">
                <a16:creationId xmlns:a16="http://schemas.microsoft.com/office/drawing/2014/main" id="{0795F13A-7B0B-F6D5-FA49-4F2E4B1D46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26" y="6705390"/>
            <a:ext cx="143256" cy="143256"/>
          </a:xfrm>
          <a:prstGeom prst="rect">
            <a:avLst/>
          </a:prstGeom>
        </p:spPr>
      </p:pic>
      <p:pic>
        <p:nvPicPr>
          <p:cNvPr id="40" name="Immagine 103">
            <a:extLst>
              <a:ext uri="{FF2B5EF4-FFF2-40B4-BE49-F238E27FC236}">
                <a16:creationId xmlns:a16="http://schemas.microsoft.com/office/drawing/2014/main" id="{6713F8A8-9D1D-AAB5-C7F9-4511BCF9C5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6705390"/>
            <a:ext cx="143256" cy="143256"/>
          </a:xfrm>
          <a:prstGeom prst="rect">
            <a:avLst/>
          </a:prstGeom>
        </p:spPr>
      </p:pic>
      <p:pic>
        <p:nvPicPr>
          <p:cNvPr id="41" name="Immagine 104">
            <a:extLst>
              <a:ext uri="{FF2B5EF4-FFF2-40B4-BE49-F238E27FC236}">
                <a16:creationId xmlns:a16="http://schemas.microsoft.com/office/drawing/2014/main" id="{37215109-49F9-EA1B-AF10-E074BB1841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7597527"/>
            <a:ext cx="143256" cy="143256"/>
          </a:xfrm>
          <a:prstGeom prst="rect">
            <a:avLst/>
          </a:prstGeom>
        </p:spPr>
      </p:pic>
      <p:pic>
        <p:nvPicPr>
          <p:cNvPr id="53" name="Immagine 105">
            <a:extLst>
              <a:ext uri="{FF2B5EF4-FFF2-40B4-BE49-F238E27FC236}">
                <a16:creationId xmlns:a16="http://schemas.microsoft.com/office/drawing/2014/main" id="{BEDF991A-0D48-DABF-1B71-B4EF32622E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0" y="7597527"/>
            <a:ext cx="143256" cy="143256"/>
          </a:xfrm>
          <a:prstGeom prst="rect">
            <a:avLst/>
          </a:prstGeom>
        </p:spPr>
      </p:pic>
      <p:pic>
        <p:nvPicPr>
          <p:cNvPr id="62" name="Immagine 107">
            <a:extLst>
              <a:ext uri="{FF2B5EF4-FFF2-40B4-BE49-F238E27FC236}">
                <a16:creationId xmlns:a16="http://schemas.microsoft.com/office/drawing/2014/main" id="{ED164D0F-086B-B1E2-B92E-529CD23BFE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8348905"/>
            <a:ext cx="143256" cy="143256"/>
          </a:xfrm>
          <a:prstGeom prst="rect">
            <a:avLst/>
          </a:prstGeom>
        </p:spPr>
      </p:pic>
      <p:pic>
        <p:nvPicPr>
          <p:cNvPr id="69" name="Immagine 108">
            <a:extLst>
              <a:ext uri="{FF2B5EF4-FFF2-40B4-BE49-F238E27FC236}">
                <a16:creationId xmlns:a16="http://schemas.microsoft.com/office/drawing/2014/main" id="{963DDC5D-CBBB-E89A-ECF8-106A621BD9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0" y="8348905"/>
            <a:ext cx="143256" cy="143256"/>
          </a:xfrm>
          <a:prstGeom prst="rect">
            <a:avLst/>
          </a:prstGeom>
        </p:spPr>
      </p:pic>
      <p:pic>
        <p:nvPicPr>
          <p:cNvPr id="75" name="Immagine 111">
            <a:extLst>
              <a:ext uri="{FF2B5EF4-FFF2-40B4-BE49-F238E27FC236}">
                <a16:creationId xmlns:a16="http://schemas.microsoft.com/office/drawing/2014/main" id="{884B4831-CD9F-F6D1-60FA-1197DB9BC5B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21" y="8348905"/>
            <a:ext cx="143256" cy="143256"/>
          </a:xfrm>
          <a:prstGeom prst="rect">
            <a:avLst/>
          </a:prstGeom>
        </p:spPr>
      </p:pic>
      <p:pic>
        <p:nvPicPr>
          <p:cNvPr id="78" name="Immagine 112">
            <a:extLst>
              <a:ext uri="{FF2B5EF4-FFF2-40B4-BE49-F238E27FC236}">
                <a16:creationId xmlns:a16="http://schemas.microsoft.com/office/drawing/2014/main" id="{16309550-8B01-A5EB-0F37-4D546E52E0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9348525"/>
            <a:ext cx="143256" cy="143256"/>
          </a:xfrm>
          <a:prstGeom prst="rect">
            <a:avLst/>
          </a:prstGeom>
        </p:spPr>
      </p:pic>
      <p:pic>
        <p:nvPicPr>
          <p:cNvPr id="79" name="Immagine 113">
            <a:extLst>
              <a:ext uri="{FF2B5EF4-FFF2-40B4-BE49-F238E27FC236}">
                <a16:creationId xmlns:a16="http://schemas.microsoft.com/office/drawing/2014/main" id="{9B1B5361-4479-66CE-7788-0D68E0F97D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0" y="9348525"/>
            <a:ext cx="143256" cy="143256"/>
          </a:xfrm>
          <a:prstGeom prst="rect">
            <a:avLst/>
          </a:prstGeom>
        </p:spPr>
      </p:pic>
      <p:sp>
        <p:nvSpPr>
          <p:cNvPr id="80" name="object 20">
            <a:extLst>
              <a:ext uri="{FF2B5EF4-FFF2-40B4-BE49-F238E27FC236}">
                <a16:creationId xmlns:a16="http://schemas.microsoft.com/office/drawing/2014/main" id="{3AEDE2A2-095C-429F-EA72-36A2B80385CB}"/>
              </a:ext>
            </a:extLst>
          </p:cNvPr>
          <p:cNvSpPr txBox="1"/>
          <p:nvPr/>
        </p:nvSpPr>
        <p:spPr>
          <a:xfrm>
            <a:off x="1690780" y="9545323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81" name="object 30">
            <a:extLst>
              <a:ext uri="{FF2B5EF4-FFF2-40B4-BE49-F238E27FC236}">
                <a16:creationId xmlns:a16="http://schemas.microsoft.com/office/drawing/2014/main" id="{207F8FD9-DE24-E9C7-E627-9F5113946A97}"/>
              </a:ext>
            </a:extLst>
          </p:cNvPr>
          <p:cNvSpPr txBox="1"/>
          <p:nvPr/>
        </p:nvSpPr>
        <p:spPr>
          <a:xfrm>
            <a:off x="291282" y="9496425"/>
            <a:ext cx="1399499" cy="50571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lang="de-DE" sz="1100" b="1" spc="-20" dirty="0" err="1">
                <a:solidFill>
                  <a:srgbClr val="385723"/>
                </a:solidFill>
                <a:latin typeface="Raleway"/>
                <a:cs typeface="Raleway"/>
              </a:rPr>
              <a:t>Speciale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Salami, Schinken, Champignons und  Käse.</a:t>
            </a:r>
            <a:endParaRPr lang="it-IT" sz="800" i="1" spc="-15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pic>
        <p:nvPicPr>
          <p:cNvPr id="82" name="Immagine 112">
            <a:extLst>
              <a:ext uri="{FF2B5EF4-FFF2-40B4-BE49-F238E27FC236}">
                <a16:creationId xmlns:a16="http://schemas.microsoft.com/office/drawing/2014/main" id="{AA2E59EA-4658-D8FB-820C-C1FAEC05EF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6" y="10029825"/>
            <a:ext cx="143256" cy="143256"/>
          </a:xfrm>
          <a:prstGeom prst="rect">
            <a:avLst/>
          </a:prstGeom>
        </p:spPr>
      </p:pic>
      <p:pic>
        <p:nvPicPr>
          <p:cNvPr id="83" name="Immagine 113">
            <a:extLst>
              <a:ext uri="{FF2B5EF4-FFF2-40B4-BE49-F238E27FC236}">
                <a16:creationId xmlns:a16="http://schemas.microsoft.com/office/drawing/2014/main" id="{F45EE908-AF39-3368-9996-1E113606E9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98" y="10029825"/>
            <a:ext cx="143256" cy="143256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1379EB5B-A934-B44C-C4F5-11568DAD9BF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765" y="349369"/>
            <a:ext cx="2400791" cy="1048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97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1" y="-16554"/>
            <a:ext cx="5175978" cy="1079635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73443" y="194531"/>
            <a:ext cx="1890429" cy="1224694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2700" marR="5080">
              <a:lnSpc>
                <a:spcPts val="4500"/>
              </a:lnSpc>
              <a:spcBef>
                <a:spcPts val="550"/>
              </a:spcBef>
            </a:pPr>
            <a:r>
              <a:rPr dirty="0">
                <a:solidFill>
                  <a:srgbClr val="385723"/>
                </a:solidFill>
              </a:rPr>
              <a:t>PIZZA  MENÜ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291281" y="10358123"/>
            <a:ext cx="990600" cy="131422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>
              <a:spcBef>
                <a:spcPts val="50"/>
              </a:spcBef>
            </a:pPr>
            <a:r>
              <a:rPr sz="800" spc="-30" dirty="0">
                <a:solidFill>
                  <a:srgbClr val="385723"/>
                </a:solidFill>
                <a:latin typeface="Raleway-Light"/>
                <a:cs typeface="Raleway-Light"/>
              </a:rPr>
              <a:t>*Alle </a:t>
            </a:r>
            <a:r>
              <a:rPr sz="800" spc="-20" dirty="0">
                <a:solidFill>
                  <a:srgbClr val="385723"/>
                </a:solidFill>
                <a:latin typeface="Raleway-Light"/>
                <a:cs typeface="Raleway-Light"/>
              </a:rPr>
              <a:t>Preise inkl.</a:t>
            </a:r>
            <a:r>
              <a:rPr sz="800" spc="-90" dirty="0">
                <a:solidFill>
                  <a:srgbClr val="385723"/>
                </a:solidFill>
                <a:latin typeface="Raleway-Light"/>
                <a:cs typeface="Raleway-Light"/>
              </a:rPr>
              <a:t> </a:t>
            </a:r>
            <a:r>
              <a:rPr sz="800" spc="-25" dirty="0">
                <a:solidFill>
                  <a:srgbClr val="385723"/>
                </a:solidFill>
                <a:latin typeface="Raleway-Light"/>
                <a:cs typeface="Raleway-Light"/>
              </a:rPr>
              <a:t>Mw</a:t>
            </a:r>
            <a:r>
              <a:rPr lang="de-DE" sz="800" spc="-25" dirty="0">
                <a:solidFill>
                  <a:srgbClr val="385723"/>
                </a:solidFill>
                <a:latin typeface="Raleway-Light"/>
                <a:cs typeface="Raleway-Light"/>
              </a:rPr>
              <a:t>S</a:t>
            </a:r>
            <a:r>
              <a:rPr sz="800" spc="-25" dirty="0">
                <a:solidFill>
                  <a:srgbClr val="385723"/>
                </a:solidFill>
                <a:latin typeface="Raleway-Light"/>
                <a:cs typeface="Raleway-Light"/>
              </a:rPr>
              <a:t>t.</a:t>
            </a:r>
            <a:endParaRPr sz="800" dirty="0">
              <a:solidFill>
                <a:srgbClr val="385723"/>
              </a:solidFill>
              <a:latin typeface="Raleway-Light"/>
              <a:cs typeface="Raleway-Light"/>
            </a:endParaRPr>
          </a:p>
        </p:txBody>
      </p:sp>
      <p:sp>
        <p:nvSpPr>
          <p:cNvPr id="2" name="object 42">
            <a:extLst>
              <a:ext uri="{FF2B5EF4-FFF2-40B4-BE49-F238E27FC236}">
                <a16:creationId xmlns:a16="http://schemas.microsoft.com/office/drawing/2014/main" id="{A1D5484C-BFF8-AB57-6B4A-E7F3C7DD5EBB}"/>
              </a:ext>
            </a:extLst>
          </p:cNvPr>
          <p:cNvSpPr txBox="1"/>
          <p:nvPr/>
        </p:nvSpPr>
        <p:spPr>
          <a:xfrm>
            <a:off x="3917222" y="3133075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5" name="object 43">
            <a:extLst>
              <a:ext uri="{FF2B5EF4-FFF2-40B4-BE49-F238E27FC236}">
                <a16:creationId xmlns:a16="http://schemas.microsoft.com/office/drawing/2014/main" id="{D0310AE8-ECBD-153B-B829-4E0188839D0E}"/>
              </a:ext>
            </a:extLst>
          </p:cNvPr>
          <p:cNvSpPr txBox="1"/>
          <p:nvPr/>
        </p:nvSpPr>
        <p:spPr>
          <a:xfrm>
            <a:off x="3917222" y="3881028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6" name="object 45">
            <a:extLst>
              <a:ext uri="{FF2B5EF4-FFF2-40B4-BE49-F238E27FC236}">
                <a16:creationId xmlns:a16="http://schemas.microsoft.com/office/drawing/2014/main" id="{962A001A-CE18-931C-96E7-146B9937F66F}"/>
              </a:ext>
            </a:extLst>
          </p:cNvPr>
          <p:cNvSpPr txBox="1"/>
          <p:nvPr/>
        </p:nvSpPr>
        <p:spPr>
          <a:xfrm>
            <a:off x="3917222" y="1391937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7" name="object 46">
            <a:extLst>
              <a:ext uri="{FF2B5EF4-FFF2-40B4-BE49-F238E27FC236}">
                <a16:creationId xmlns:a16="http://schemas.microsoft.com/office/drawing/2014/main" id="{B9AE908A-2509-E6FF-89C8-298288B19F88}"/>
              </a:ext>
            </a:extLst>
          </p:cNvPr>
          <p:cNvSpPr txBox="1"/>
          <p:nvPr/>
        </p:nvSpPr>
        <p:spPr>
          <a:xfrm>
            <a:off x="2517707" y="2206759"/>
            <a:ext cx="1374050" cy="642583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Quattro</a:t>
            </a:r>
            <a:r>
              <a:rPr sz="1100" b="1" spc="-5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Formaggi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Emmentaler-, Provolone</a:t>
            </a:r>
            <a:r>
              <a:rPr lang="it-IT"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-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,  Blauschimmel-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8" name="object 47">
            <a:extLst>
              <a:ext uri="{FF2B5EF4-FFF2-40B4-BE49-F238E27FC236}">
                <a16:creationId xmlns:a16="http://schemas.microsoft.com/office/drawing/2014/main" id="{19127097-CEAD-A728-FA27-40827F617623}"/>
              </a:ext>
            </a:extLst>
          </p:cNvPr>
          <p:cNvSpPr txBox="1"/>
          <p:nvPr/>
        </p:nvSpPr>
        <p:spPr>
          <a:xfrm>
            <a:off x="3917222" y="2255604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9" name="object 63">
            <a:extLst>
              <a:ext uri="{FF2B5EF4-FFF2-40B4-BE49-F238E27FC236}">
                <a16:creationId xmlns:a16="http://schemas.microsoft.com/office/drawing/2014/main" id="{A6D6194D-3412-493C-5E02-0364DF67AC27}"/>
              </a:ext>
            </a:extLst>
          </p:cNvPr>
          <p:cNvSpPr txBox="1"/>
          <p:nvPr/>
        </p:nvSpPr>
        <p:spPr>
          <a:xfrm>
            <a:off x="2517723" y="3832129"/>
            <a:ext cx="1399498" cy="5125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Prosciutto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saftigem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Schinken</a:t>
            </a:r>
            <a:r>
              <a:rPr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3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10" name="object 76">
            <a:extLst>
              <a:ext uri="{FF2B5EF4-FFF2-40B4-BE49-F238E27FC236}">
                <a16:creationId xmlns:a16="http://schemas.microsoft.com/office/drawing/2014/main" id="{02F27C5C-6879-55C9-8993-ACF6FD8A29FA}"/>
              </a:ext>
            </a:extLst>
          </p:cNvPr>
          <p:cNvSpPr txBox="1"/>
          <p:nvPr/>
        </p:nvSpPr>
        <p:spPr>
          <a:xfrm>
            <a:off x="2517724" y="3084178"/>
            <a:ext cx="1399498" cy="523172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25" dirty="0">
                <a:solidFill>
                  <a:srgbClr val="385723"/>
                </a:solidFill>
                <a:latin typeface="Raleway"/>
                <a:cs typeface="Raleway"/>
              </a:rPr>
              <a:t>Salame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>
              <a:spcBef>
                <a:spcPts val="28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herzhafter</a:t>
            </a:r>
            <a:r>
              <a:rPr sz="800" i="1" spc="-6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Salami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pic>
        <p:nvPicPr>
          <p:cNvPr id="11" name="Immagine 84">
            <a:extLst>
              <a:ext uri="{FF2B5EF4-FFF2-40B4-BE49-F238E27FC236}">
                <a16:creationId xmlns:a16="http://schemas.microsoft.com/office/drawing/2014/main" id="{B8B33079-5D11-B36F-B5F5-65875CA29D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635" y="2063503"/>
            <a:ext cx="143256" cy="143256"/>
          </a:xfrm>
          <a:prstGeom prst="rect">
            <a:avLst/>
          </a:prstGeom>
        </p:spPr>
      </p:pic>
      <p:pic>
        <p:nvPicPr>
          <p:cNvPr id="12" name="Immagine 86">
            <a:extLst>
              <a:ext uri="{FF2B5EF4-FFF2-40B4-BE49-F238E27FC236}">
                <a16:creationId xmlns:a16="http://schemas.microsoft.com/office/drawing/2014/main" id="{1EB08BC8-7AF4-4AB5-82B6-730FC16862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956" y="2063503"/>
            <a:ext cx="143256" cy="143256"/>
          </a:xfrm>
          <a:prstGeom prst="rect">
            <a:avLst/>
          </a:prstGeom>
        </p:spPr>
      </p:pic>
      <p:pic>
        <p:nvPicPr>
          <p:cNvPr id="13" name="Immagine 88">
            <a:extLst>
              <a:ext uri="{FF2B5EF4-FFF2-40B4-BE49-F238E27FC236}">
                <a16:creationId xmlns:a16="http://schemas.microsoft.com/office/drawing/2014/main" id="{B8346373-2CC2-2775-DD95-5304BA4DE92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28" y="2063503"/>
            <a:ext cx="143256" cy="143256"/>
          </a:xfrm>
          <a:prstGeom prst="rect">
            <a:avLst/>
          </a:prstGeom>
        </p:spPr>
      </p:pic>
      <p:pic>
        <p:nvPicPr>
          <p:cNvPr id="14" name="Immagine 89">
            <a:extLst>
              <a:ext uri="{FF2B5EF4-FFF2-40B4-BE49-F238E27FC236}">
                <a16:creationId xmlns:a16="http://schemas.microsoft.com/office/drawing/2014/main" id="{69A8AF03-C105-D073-DD14-18E2A9FD85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12" y="2920887"/>
            <a:ext cx="143256" cy="143256"/>
          </a:xfrm>
          <a:prstGeom prst="rect">
            <a:avLst/>
          </a:prstGeom>
        </p:spPr>
      </p:pic>
      <p:pic>
        <p:nvPicPr>
          <p:cNvPr id="15" name="Immagine 90">
            <a:extLst>
              <a:ext uri="{FF2B5EF4-FFF2-40B4-BE49-F238E27FC236}">
                <a16:creationId xmlns:a16="http://schemas.microsoft.com/office/drawing/2014/main" id="{5DE78F30-242F-648F-E340-A751BCCC544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833" y="2920887"/>
            <a:ext cx="143256" cy="143256"/>
          </a:xfrm>
          <a:prstGeom prst="rect">
            <a:avLst/>
          </a:prstGeom>
        </p:spPr>
      </p:pic>
      <p:pic>
        <p:nvPicPr>
          <p:cNvPr id="16" name="Immagine 91">
            <a:extLst>
              <a:ext uri="{FF2B5EF4-FFF2-40B4-BE49-F238E27FC236}">
                <a16:creationId xmlns:a16="http://schemas.microsoft.com/office/drawing/2014/main" id="{5E6EA65F-E780-CF8A-BE6D-8284222010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05" y="2920887"/>
            <a:ext cx="143256" cy="143256"/>
          </a:xfrm>
          <a:prstGeom prst="rect">
            <a:avLst/>
          </a:prstGeom>
        </p:spPr>
      </p:pic>
      <p:pic>
        <p:nvPicPr>
          <p:cNvPr id="17" name="Immagine 92">
            <a:extLst>
              <a:ext uri="{FF2B5EF4-FFF2-40B4-BE49-F238E27FC236}">
                <a16:creationId xmlns:a16="http://schemas.microsoft.com/office/drawing/2014/main" id="{AEDB4419-75B9-262A-6333-B0467409B1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191" y="3665115"/>
            <a:ext cx="143256" cy="143256"/>
          </a:xfrm>
          <a:prstGeom prst="rect">
            <a:avLst/>
          </a:prstGeom>
        </p:spPr>
      </p:pic>
      <p:pic>
        <p:nvPicPr>
          <p:cNvPr id="18" name="Immagine 93">
            <a:extLst>
              <a:ext uri="{FF2B5EF4-FFF2-40B4-BE49-F238E27FC236}">
                <a16:creationId xmlns:a16="http://schemas.microsoft.com/office/drawing/2014/main" id="{52DDE045-4D2A-1D34-9C82-83B67D0C60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12" y="3665115"/>
            <a:ext cx="143256" cy="143256"/>
          </a:xfrm>
          <a:prstGeom prst="rect">
            <a:avLst/>
          </a:prstGeom>
        </p:spPr>
      </p:pic>
      <p:pic>
        <p:nvPicPr>
          <p:cNvPr id="19" name="Immagine 96">
            <a:extLst>
              <a:ext uri="{FF2B5EF4-FFF2-40B4-BE49-F238E27FC236}">
                <a16:creationId xmlns:a16="http://schemas.microsoft.com/office/drawing/2014/main" id="{B29018A4-FAE8-125F-2B56-AAA0F17E95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191" y="4412701"/>
            <a:ext cx="143256" cy="143256"/>
          </a:xfrm>
          <a:prstGeom prst="rect">
            <a:avLst/>
          </a:prstGeom>
        </p:spPr>
      </p:pic>
      <p:pic>
        <p:nvPicPr>
          <p:cNvPr id="20" name="Immagine 97">
            <a:extLst>
              <a:ext uri="{FF2B5EF4-FFF2-40B4-BE49-F238E27FC236}">
                <a16:creationId xmlns:a16="http://schemas.microsoft.com/office/drawing/2014/main" id="{A96B3DE2-3D06-CC52-A13C-C1722A5CF6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12" y="4412701"/>
            <a:ext cx="143256" cy="143256"/>
          </a:xfrm>
          <a:prstGeom prst="rect">
            <a:avLst/>
          </a:prstGeom>
        </p:spPr>
      </p:pic>
      <p:sp>
        <p:nvSpPr>
          <p:cNvPr id="21" name="object 43">
            <a:extLst>
              <a:ext uri="{FF2B5EF4-FFF2-40B4-BE49-F238E27FC236}">
                <a16:creationId xmlns:a16="http://schemas.microsoft.com/office/drawing/2014/main" id="{282E5CE2-CB26-520A-70C0-AA6A49765150}"/>
              </a:ext>
            </a:extLst>
          </p:cNvPr>
          <p:cNvSpPr txBox="1"/>
          <p:nvPr/>
        </p:nvSpPr>
        <p:spPr>
          <a:xfrm>
            <a:off x="3919655" y="4684205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22" name="object 63">
            <a:extLst>
              <a:ext uri="{FF2B5EF4-FFF2-40B4-BE49-F238E27FC236}">
                <a16:creationId xmlns:a16="http://schemas.microsoft.com/office/drawing/2014/main" id="{D4D5F92B-E857-9F6B-3648-6A8CE90D26EE}"/>
              </a:ext>
            </a:extLst>
          </p:cNvPr>
          <p:cNvSpPr txBox="1"/>
          <p:nvPr/>
        </p:nvSpPr>
        <p:spPr>
          <a:xfrm>
            <a:off x="2520156" y="4635306"/>
            <a:ext cx="1399498" cy="5125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lang="de-DE" sz="1100" b="1" spc="-30" dirty="0">
                <a:solidFill>
                  <a:srgbClr val="385723"/>
                </a:solidFill>
                <a:latin typeface="Raleway"/>
                <a:cs typeface="Raleway"/>
              </a:rPr>
              <a:t>Hawaii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saftigem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Sc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hinken</a:t>
            </a:r>
            <a:r>
              <a:rPr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114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f</a:t>
            </a:r>
            <a:r>
              <a:rPr lang="de-DE"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ruchtiger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Ananas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pic>
        <p:nvPicPr>
          <p:cNvPr id="23" name="Immagine 96">
            <a:extLst>
              <a:ext uri="{FF2B5EF4-FFF2-40B4-BE49-F238E27FC236}">
                <a16:creationId xmlns:a16="http://schemas.microsoft.com/office/drawing/2014/main" id="{C8C16B68-B327-0ADE-1A78-4B6DDF3A01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624" y="5215878"/>
            <a:ext cx="143256" cy="143256"/>
          </a:xfrm>
          <a:prstGeom prst="rect">
            <a:avLst/>
          </a:prstGeom>
        </p:spPr>
      </p:pic>
      <p:pic>
        <p:nvPicPr>
          <p:cNvPr id="24" name="Immagine 97">
            <a:extLst>
              <a:ext uri="{FF2B5EF4-FFF2-40B4-BE49-F238E27FC236}">
                <a16:creationId xmlns:a16="http://schemas.microsoft.com/office/drawing/2014/main" id="{A4B6A1FF-0A1A-28B5-51BB-69CFEA1DFC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945" y="5215878"/>
            <a:ext cx="143256" cy="143256"/>
          </a:xfrm>
          <a:prstGeom prst="rect">
            <a:avLst/>
          </a:prstGeom>
        </p:spPr>
      </p:pic>
      <p:sp>
        <p:nvSpPr>
          <p:cNvPr id="25" name="object 44">
            <a:extLst>
              <a:ext uri="{FF2B5EF4-FFF2-40B4-BE49-F238E27FC236}">
                <a16:creationId xmlns:a16="http://schemas.microsoft.com/office/drawing/2014/main" id="{395AD324-DF87-E026-1462-2FE90ED30D72}"/>
              </a:ext>
            </a:extLst>
          </p:cNvPr>
          <p:cNvSpPr txBox="1"/>
          <p:nvPr/>
        </p:nvSpPr>
        <p:spPr>
          <a:xfrm>
            <a:off x="2520156" y="5356091"/>
            <a:ext cx="1312545" cy="633762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lang="de-DE" sz="1100" b="1" spc="-30" dirty="0">
                <a:solidFill>
                  <a:srgbClr val="385723"/>
                </a:solidFill>
                <a:latin typeface="Raleway"/>
                <a:cs typeface="Raleway"/>
              </a:rPr>
              <a:t>Kürbis Spinat vegan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Spinat, gegrilltem Kürbis und geriebenem Pizzabelag.</a:t>
            </a:r>
          </a:p>
        </p:txBody>
      </p:sp>
      <p:sp>
        <p:nvSpPr>
          <p:cNvPr id="26" name="object 45">
            <a:extLst>
              <a:ext uri="{FF2B5EF4-FFF2-40B4-BE49-F238E27FC236}">
                <a16:creationId xmlns:a16="http://schemas.microsoft.com/office/drawing/2014/main" id="{6985EE86-3200-F3F2-82ED-3469D8DE4046}"/>
              </a:ext>
            </a:extLst>
          </p:cNvPr>
          <p:cNvSpPr txBox="1"/>
          <p:nvPr/>
        </p:nvSpPr>
        <p:spPr>
          <a:xfrm>
            <a:off x="3919668" y="5405003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pic>
        <p:nvPicPr>
          <p:cNvPr id="27" name="Immagine 84">
            <a:extLst>
              <a:ext uri="{FF2B5EF4-FFF2-40B4-BE49-F238E27FC236}">
                <a16:creationId xmlns:a16="http://schemas.microsoft.com/office/drawing/2014/main" id="{17BF6D21-9DE1-DCE6-C64F-62B9E2D33A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081" y="6076569"/>
            <a:ext cx="143256" cy="143256"/>
          </a:xfrm>
          <a:prstGeom prst="rect">
            <a:avLst/>
          </a:prstGeom>
        </p:spPr>
      </p:pic>
      <p:pic>
        <p:nvPicPr>
          <p:cNvPr id="28" name="Immagine 88">
            <a:extLst>
              <a:ext uri="{FF2B5EF4-FFF2-40B4-BE49-F238E27FC236}">
                <a16:creationId xmlns:a16="http://schemas.microsoft.com/office/drawing/2014/main" id="{754DDF09-84CE-3AD1-DE0F-448157122A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34674" y="6076569"/>
            <a:ext cx="143256" cy="143256"/>
          </a:xfrm>
          <a:prstGeom prst="rect">
            <a:avLst/>
          </a:prstGeom>
        </p:spPr>
      </p:pic>
      <p:sp>
        <p:nvSpPr>
          <p:cNvPr id="29" name="object 44">
            <a:extLst>
              <a:ext uri="{FF2B5EF4-FFF2-40B4-BE49-F238E27FC236}">
                <a16:creationId xmlns:a16="http://schemas.microsoft.com/office/drawing/2014/main" id="{95822B73-7449-45F1-590A-18F61EEB8084}"/>
              </a:ext>
            </a:extLst>
          </p:cNvPr>
          <p:cNvSpPr txBox="1"/>
          <p:nvPr/>
        </p:nvSpPr>
        <p:spPr>
          <a:xfrm>
            <a:off x="2517710" y="1343025"/>
            <a:ext cx="1312545" cy="633762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Margherita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würziger </a:t>
            </a:r>
            <a:r>
              <a:rPr sz="800" i="1" spc="-20" dirty="0">
                <a:solidFill>
                  <a:srgbClr val="385723"/>
                </a:solidFill>
                <a:latin typeface="Raleway-MediumItalic"/>
                <a:cs typeface="Raleway-MediumItalic"/>
              </a:rPr>
              <a:t>Tomatensoße 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0" name="object 18">
            <a:extLst>
              <a:ext uri="{FF2B5EF4-FFF2-40B4-BE49-F238E27FC236}">
                <a16:creationId xmlns:a16="http://schemas.microsoft.com/office/drawing/2014/main" id="{8004D50F-FB95-47B1-5907-BFAAFFDC0B16}"/>
              </a:ext>
            </a:extLst>
          </p:cNvPr>
          <p:cNvSpPr txBox="1"/>
          <p:nvPr/>
        </p:nvSpPr>
        <p:spPr>
          <a:xfrm>
            <a:off x="291282" y="7764149"/>
            <a:ext cx="1399500" cy="5125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50" dirty="0">
                <a:solidFill>
                  <a:srgbClr val="385723"/>
                </a:solidFill>
                <a:latin typeface="Raleway"/>
                <a:cs typeface="Raleway"/>
              </a:rPr>
              <a:t>Tonno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</a:t>
            </a:r>
            <a:r>
              <a:rPr sz="800" i="1" spc="-7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Thunfisch-Zwiebel-Belag 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90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1" name="object 19">
            <a:extLst>
              <a:ext uri="{FF2B5EF4-FFF2-40B4-BE49-F238E27FC236}">
                <a16:creationId xmlns:a16="http://schemas.microsoft.com/office/drawing/2014/main" id="{CDE9E84D-5FD7-F847-5EC7-A2535A7E6DCC}"/>
              </a:ext>
            </a:extLst>
          </p:cNvPr>
          <p:cNvSpPr txBox="1"/>
          <p:nvPr/>
        </p:nvSpPr>
        <p:spPr>
          <a:xfrm>
            <a:off x="1690782" y="7813046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2" name="object 20">
            <a:extLst>
              <a:ext uri="{FF2B5EF4-FFF2-40B4-BE49-F238E27FC236}">
                <a16:creationId xmlns:a16="http://schemas.microsoft.com/office/drawing/2014/main" id="{70C75CA0-B168-DA2A-053E-AF2D98C79FAE}"/>
              </a:ext>
            </a:extLst>
          </p:cNvPr>
          <p:cNvSpPr txBox="1"/>
          <p:nvPr/>
        </p:nvSpPr>
        <p:spPr>
          <a:xfrm>
            <a:off x="1690782" y="8561000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3" name="object 21">
            <a:extLst>
              <a:ext uri="{FF2B5EF4-FFF2-40B4-BE49-F238E27FC236}">
                <a16:creationId xmlns:a16="http://schemas.microsoft.com/office/drawing/2014/main" id="{E7541E3E-DAEE-3C9F-0C8B-4D9FE87CC3B4}"/>
              </a:ext>
            </a:extLst>
          </p:cNvPr>
          <p:cNvSpPr txBox="1"/>
          <p:nvPr/>
        </p:nvSpPr>
        <p:spPr>
          <a:xfrm>
            <a:off x="291268" y="5991225"/>
            <a:ext cx="1399514" cy="65341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40" dirty="0">
                <a:solidFill>
                  <a:srgbClr val="385723"/>
                </a:solidFill>
                <a:latin typeface="Raleway"/>
                <a:cs typeface="Raleway"/>
              </a:rPr>
              <a:t>Verdure</a:t>
            </a:r>
            <a:r>
              <a:rPr sz="1100" b="1" spc="-60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25" dirty="0">
                <a:solidFill>
                  <a:srgbClr val="385723"/>
                </a:solidFill>
                <a:latin typeface="Raleway"/>
                <a:cs typeface="Raleway"/>
              </a:rPr>
              <a:t>Grigliate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>
              <a:spcBef>
                <a:spcPts val="28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gegrillter</a:t>
            </a:r>
            <a:r>
              <a:rPr sz="800" i="1" spc="-5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Paprika,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Zucchini,</a:t>
            </a:r>
            <a:r>
              <a:rPr sz="800" i="1" spc="-4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Aubergine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feinem</a:t>
            </a:r>
            <a:r>
              <a:rPr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4F8EDCDE-8827-0D63-F5D0-0FDCCFA558F8}"/>
              </a:ext>
            </a:extLst>
          </p:cNvPr>
          <p:cNvSpPr txBox="1"/>
          <p:nvPr/>
        </p:nvSpPr>
        <p:spPr>
          <a:xfrm>
            <a:off x="1690782" y="6040108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5" name="object 23">
            <a:extLst>
              <a:ext uri="{FF2B5EF4-FFF2-40B4-BE49-F238E27FC236}">
                <a16:creationId xmlns:a16="http://schemas.microsoft.com/office/drawing/2014/main" id="{B13B3ECC-ED92-1065-CB6A-3C1E090D8FF4}"/>
              </a:ext>
            </a:extLst>
          </p:cNvPr>
          <p:cNvSpPr txBox="1"/>
          <p:nvPr/>
        </p:nvSpPr>
        <p:spPr>
          <a:xfrm>
            <a:off x="1690782" y="6917576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36" name="object 26">
            <a:extLst>
              <a:ext uri="{FF2B5EF4-FFF2-40B4-BE49-F238E27FC236}">
                <a16:creationId xmlns:a16="http://schemas.microsoft.com/office/drawing/2014/main" id="{B0206D5B-16EC-BFCF-2E3F-7A65905B1B83}"/>
              </a:ext>
            </a:extLst>
          </p:cNvPr>
          <p:cNvSpPr txBox="1"/>
          <p:nvPr/>
        </p:nvSpPr>
        <p:spPr>
          <a:xfrm>
            <a:off x="291270" y="6868651"/>
            <a:ext cx="1399513" cy="642583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Calabrese</a:t>
            </a:r>
            <a:r>
              <a:rPr sz="1100" b="1" spc="-8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25" dirty="0">
                <a:solidFill>
                  <a:srgbClr val="385723"/>
                </a:solidFill>
                <a:latin typeface="Raleway"/>
                <a:cs typeface="Raleway"/>
              </a:rPr>
              <a:t>Piccante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15811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scharfer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Calabrese- 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Salami,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Peperoni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und 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lang="de-DE" sz="800" i="1" spc="-8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Käse</a:t>
            </a:r>
            <a:endParaRPr sz="800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sp>
        <p:nvSpPr>
          <p:cNvPr id="37" name="object 30">
            <a:extLst>
              <a:ext uri="{FF2B5EF4-FFF2-40B4-BE49-F238E27FC236}">
                <a16:creationId xmlns:a16="http://schemas.microsoft.com/office/drawing/2014/main" id="{D107D73F-02DA-7E0F-2AC1-6151CB77C340}"/>
              </a:ext>
            </a:extLst>
          </p:cNvPr>
          <p:cNvSpPr txBox="1"/>
          <p:nvPr/>
        </p:nvSpPr>
        <p:spPr>
          <a:xfrm>
            <a:off x="291284" y="8512102"/>
            <a:ext cx="1399499" cy="772607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BBQ</a:t>
            </a:r>
            <a:r>
              <a:rPr sz="1100" b="1" spc="-50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spc="-30" dirty="0">
                <a:solidFill>
                  <a:srgbClr val="385723"/>
                </a:solidFill>
                <a:latin typeface="Raleway"/>
                <a:cs typeface="Raleway"/>
              </a:rPr>
              <a:t>Pollo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marinierter 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Hähnchenbrust, 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pikanter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BBQ-Sauce, 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roten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 </a:t>
            </a:r>
            <a:r>
              <a:rPr sz="800" i="1" spc="-10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Zwiebeln</a:t>
            </a:r>
            <a:r>
              <a:rPr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 und 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feinem</a:t>
            </a:r>
            <a:r>
              <a:rPr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 Mozzarella-</a:t>
            </a:r>
            <a:r>
              <a:rPr sz="800" i="1" spc="-15" dirty="0" err="1">
                <a:solidFill>
                  <a:srgbClr val="385723"/>
                </a:solidFill>
                <a:latin typeface="Raleway-MediumItalic"/>
                <a:cs typeface="Raleway-MediumItalic"/>
              </a:rPr>
              <a:t>Käs</a:t>
            </a:r>
            <a:r>
              <a:rPr lang="it-IT" sz="800" i="1" spc="-15" dirty="0">
                <a:solidFill>
                  <a:srgbClr val="385723"/>
                </a:solidFill>
                <a:latin typeface="Raleway-MediumItalic"/>
                <a:cs typeface="Raleway-MediumItalic"/>
              </a:rPr>
              <a:t>e</a:t>
            </a:r>
          </a:p>
        </p:txBody>
      </p:sp>
      <p:pic>
        <p:nvPicPr>
          <p:cNvPr id="38" name="Immagine 101">
            <a:extLst>
              <a:ext uri="{FF2B5EF4-FFF2-40B4-BE49-F238E27FC236}">
                <a16:creationId xmlns:a16="http://schemas.microsoft.com/office/drawing/2014/main" id="{D45F9150-CFED-8F24-F9EF-7372C6C345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85" y="6705390"/>
            <a:ext cx="143256" cy="143256"/>
          </a:xfrm>
          <a:prstGeom prst="rect">
            <a:avLst/>
          </a:prstGeom>
        </p:spPr>
      </p:pic>
      <p:pic>
        <p:nvPicPr>
          <p:cNvPr id="39" name="Immagine 102">
            <a:extLst>
              <a:ext uri="{FF2B5EF4-FFF2-40B4-BE49-F238E27FC236}">
                <a16:creationId xmlns:a16="http://schemas.microsoft.com/office/drawing/2014/main" id="{0795F13A-7B0B-F6D5-FA49-4F2E4B1D46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26" y="6705390"/>
            <a:ext cx="143256" cy="143256"/>
          </a:xfrm>
          <a:prstGeom prst="rect">
            <a:avLst/>
          </a:prstGeom>
        </p:spPr>
      </p:pic>
      <p:pic>
        <p:nvPicPr>
          <p:cNvPr id="40" name="Immagine 103">
            <a:extLst>
              <a:ext uri="{FF2B5EF4-FFF2-40B4-BE49-F238E27FC236}">
                <a16:creationId xmlns:a16="http://schemas.microsoft.com/office/drawing/2014/main" id="{6713F8A8-9D1D-AAB5-C7F9-4511BCF9C5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6705390"/>
            <a:ext cx="143256" cy="143256"/>
          </a:xfrm>
          <a:prstGeom prst="rect">
            <a:avLst/>
          </a:prstGeom>
        </p:spPr>
      </p:pic>
      <p:pic>
        <p:nvPicPr>
          <p:cNvPr id="41" name="Immagine 104">
            <a:extLst>
              <a:ext uri="{FF2B5EF4-FFF2-40B4-BE49-F238E27FC236}">
                <a16:creationId xmlns:a16="http://schemas.microsoft.com/office/drawing/2014/main" id="{37215109-49F9-EA1B-AF10-E074BB1841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7597527"/>
            <a:ext cx="143256" cy="143256"/>
          </a:xfrm>
          <a:prstGeom prst="rect">
            <a:avLst/>
          </a:prstGeom>
        </p:spPr>
      </p:pic>
      <p:pic>
        <p:nvPicPr>
          <p:cNvPr id="53" name="Immagine 105">
            <a:extLst>
              <a:ext uri="{FF2B5EF4-FFF2-40B4-BE49-F238E27FC236}">
                <a16:creationId xmlns:a16="http://schemas.microsoft.com/office/drawing/2014/main" id="{BEDF991A-0D48-DABF-1B71-B4EF32622E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0" y="7597527"/>
            <a:ext cx="143256" cy="143256"/>
          </a:xfrm>
          <a:prstGeom prst="rect">
            <a:avLst/>
          </a:prstGeom>
        </p:spPr>
      </p:pic>
      <p:pic>
        <p:nvPicPr>
          <p:cNvPr id="62" name="Immagine 107">
            <a:extLst>
              <a:ext uri="{FF2B5EF4-FFF2-40B4-BE49-F238E27FC236}">
                <a16:creationId xmlns:a16="http://schemas.microsoft.com/office/drawing/2014/main" id="{ED164D0F-086B-B1E2-B92E-529CD23BFE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8348905"/>
            <a:ext cx="143256" cy="143256"/>
          </a:xfrm>
          <a:prstGeom prst="rect">
            <a:avLst/>
          </a:prstGeom>
        </p:spPr>
      </p:pic>
      <p:pic>
        <p:nvPicPr>
          <p:cNvPr id="69" name="Immagine 108">
            <a:extLst>
              <a:ext uri="{FF2B5EF4-FFF2-40B4-BE49-F238E27FC236}">
                <a16:creationId xmlns:a16="http://schemas.microsoft.com/office/drawing/2014/main" id="{963DDC5D-CBBB-E89A-ECF8-106A621BD9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0" y="8348905"/>
            <a:ext cx="143256" cy="143256"/>
          </a:xfrm>
          <a:prstGeom prst="rect">
            <a:avLst/>
          </a:prstGeom>
        </p:spPr>
      </p:pic>
      <p:pic>
        <p:nvPicPr>
          <p:cNvPr id="75" name="Immagine 111">
            <a:extLst>
              <a:ext uri="{FF2B5EF4-FFF2-40B4-BE49-F238E27FC236}">
                <a16:creationId xmlns:a16="http://schemas.microsoft.com/office/drawing/2014/main" id="{884B4831-CD9F-F6D1-60FA-1197DB9BC5B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21" y="8348905"/>
            <a:ext cx="143256" cy="143256"/>
          </a:xfrm>
          <a:prstGeom prst="rect">
            <a:avLst/>
          </a:prstGeom>
        </p:spPr>
      </p:pic>
      <p:pic>
        <p:nvPicPr>
          <p:cNvPr id="78" name="Immagine 112">
            <a:extLst>
              <a:ext uri="{FF2B5EF4-FFF2-40B4-BE49-F238E27FC236}">
                <a16:creationId xmlns:a16="http://schemas.microsoft.com/office/drawing/2014/main" id="{16309550-8B01-A5EB-0F37-4D546E52E0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8" y="9348525"/>
            <a:ext cx="143256" cy="143256"/>
          </a:xfrm>
          <a:prstGeom prst="rect">
            <a:avLst/>
          </a:prstGeom>
        </p:spPr>
      </p:pic>
      <p:pic>
        <p:nvPicPr>
          <p:cNvPr id="79" name="Immagine 113">
            <a:extLst>
              <a:ext uri="{FF2B5EF4-FFF2-40B4-BE49-F238E27FC236}">
                <a16:creationId xmlns:a16="http://schemas.microsoft.com/office/drawing/2014/main" id="{9B1B5361-4479-66CE-7788-0D68E0F97D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0" y="9348525"/>
            <a:ext cx="143256" cy="143256"/>
          </a:xfrm>
          <a:prstGeom prst="rect">
            <a:avLst/>
          </a:prstGeom>
        </p:spPr>
      </p:pic>
      <p:sp>
        <p:nvSpPr>
          <p:cNvPr id="80" name="object 20">
            <a:extLst>
              <a:ext uri="{FF2B5EF4-FFF2-40B4-BE49-F238E27FC236}">
                <a16:creationId xmlns:a16="http://schemas.microsoft.com/office/drawing/2014/main" id="{3AEDE2A2-095C-429F-EA72-36A2B80385CB}"/>
              </a:ext>
            </a:extLst>
          </p:cNvPr>
          <p:cNvSpPr txBox="1"/>
          <p:nvPr/>
        </p:nvSpPr>
        <p:spPr>
          <a:xfrm>
            <a:off x="1690780" y="9545323"/>
            <a:ext cx="544830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20" dirty="0">
                <a:solidFill>
                  <a:srgbClr val="385723"/>
                </a:solidFill>
                <a:latin typeface="Raleway"/>
                <a:cs typeface="Raleway"/>
              </a:rPr>
              <a:t>XX.XX</a:t>
            </a:r>
            <a:r>
              <a:rPr sz="1100" b="1" spc="-125" dirty="0">
                <a:solidFill>
                  <a:srgbClr val="385723"/>
                </a:solidFill>
                <a:latin typeface="Raleway"/>
                <a:cs typeface="Raleway"/>
              </a:rPr>
              <a:t> </a:t>
            </a:r>
            <a:r>
              <a:rPr sz="1100" b="1" dirty="0">
                <a:solidFill>
                  <a:srgbClr val="385723"/>
                </a:solidFill>
                <a:latin typeface="Raleway"/>
                <a:cs typeface="Raleway"/>
              </a:rPr>
              <a:t>€</a:t>
            </a:r>
            <a:endParaRPr sz="1100">
              <a:solidFill>
                <a:srgbClr val="385723"/>
              </a:solidFill>
              <a:latin typeface="Raleway"/>
              <a:cs typeface="Raleway"/>
            </a:endParaRPr>
          </a:p>
        </p:txBody>
      </p:sp>
      <p:sp>
        <p:nvSpPr>
          <p:cNvPr id="81" name="object 30">
            <a:extLst>
              <a:ext uri="{FF2B5EF4-FFF2-40B4-BE49-F238E27FC236}">
                <a16:creationId xmlns:a16="http://schemas.microsoft.com/office/drawing/2014/main" id="{207F8FD9-DE24-E9C7-E627-9F5113946A97}"/>
              </a:ext>
            </a:extLst>
          </p:cNvPr>
          <p:cNvSpPr txBox="1"/>
          <p:nvPr/>
        </p:nvSpPr>
        <p:spPr>
          <a:xfrm>
            <a:off x="291282" y="9496425"/>
            <a:ext cx="1399499" cy="50571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</a:pPr>
            <a:r>
              <a:rPr lang="de-DE" sz="1100" b="1" spc="-20" dirty="0" err="1">
                <a:solidFill>
                  <a:srgbClr val="385723"/>
                </a:solidFill>
                <a:latin typeface="Raleway"/>
                <a:cs typeface="Raleway"/>
              </a:rPr>
              <a:t>Speciale</a:t>
            </a:r>
            <a:endParaRPr sz="1100" dirty="0">
              <a:solidFill>
                <a:srgbClr val="385723"/>
              </a:solidFill>
              <a:latin typeface="Raleway"/>
              <a:cs typeface="Raleway"/>
            </a:endParaRPr>
          </a:p>
          <a:p>
            <a:pPr marL="12700" marR="5080">
              <a:lnSpc>
                <a:spcPct val="104200"/>
              </a:lnSpc>
              <a:spcBef>
                <a:spcPts val="240"/>
              </a:spcBef>
            </a:pPr>
            <a:r>
              <a:rPr lang="de-DE" sz="800" i="1" spc="-10" dirty="0">
                <a:solidFill>
                  <a:srgbClr val="385723"/>
                </a:solidFill>
                <a:latin typeface="Raleway-MediumItalic"/>
                <a:cs typeface="Raleway-MediumItalic"/>
              </a:rPr>
              <a:t>Mit Salami, Schinken, Champignons und  Käse.</a:t>
            </a:r>
            <a:endParaRPr lang="it-IT" sz="800" i="1" spc="-15" dirty="0">
              <a:solidFill>
                <a:srgbClr val="385723"/>
              </a:solidFill>
              <a:latin typeface="Raleway-MediumItalic"/>
              <a:cs typeface="Raleway-MediumItalic"/>
            </a:endParaRPr>
          </a:p>
        </p:txBody>
      </p:sp>
      <p:pic>
        <p:nvPicPr>
          <p:cNvPr id="82" name="Immagine 112">
            <a:extLst>
              <a:ext uri="{FF2B5EF4-FFF2-40B4-BE49-F238E27FC236}">
                <a16:creationId xmlns:a16="http://schemas.microsoft.com/office/drawing/2014/main" id="{AA2E59EA-4658-D8FB-820C-C1FAEC05EF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6" y="10029825"/>
            <a:ext cx="143256" cy="143256"/>
          </a:xfrm>
          <a:prstGeom prst="rect">
            <a:avLst/>
          </a:prstGeom>
        </p:spPr>
      </p:pic>
      <p:pic>
        <p:nvPicPr>
          <p:cNvPr id="83" name="Immagine 113">
            <a:extLst>
              <a:ext uri="{FF2B5EF4-FFF2-40B4-BE49-F238E27FC236}">
                <a16:creationId xmlns:a16="http://schemas.microsoft.com/office/drawing/2014/main" id="{F45EE908-AF39-3368-9996-1E113606E9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98" y="10029825"/>
            <a:ext cx="143256" cy="14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379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rafik 56">
            <a:extLst>
              <a:ext uri="{FF2B5EF4-FFF2-40B4-BE49-F238E27FC236}">
                <a16:creationId xmlns:a16="http://schemas.microsoft.com/office/drawing/2014/main" id="{08620CB6-1A82-0E4C-A8D6-BD86F7AAD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5175977" cy="10796358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731408" y="1318653"/>
            <a:ext cx="214185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600" b="1" spc="235" dirty="0">
                <a:solidFill>
                  <a:srgbClr val="385723"/>
                </a:solidFill>
                <a:latin typeface="Arial"/>
                <a:cs typeface="Arial"/>
              </a:rPr>
              <a:t>ERFRISCHUNGS-  </a:t>
            </a:r>
            <a:r>
              <a:rPr sz="1600" b="1" spc="220" dirty="0">
                <a:solidFill>
                  <a:srgbClr val="385723"/>
                </a:solidFill>
                <a:latin typeface="Arial"/>
                <a:cs typeface="Arial"/>
              </a:rPr>
              <a:t>GETRÄNKE</a:t>
            </a:r>
            <a:r>
              <a:rPr sz="1600" b="1" spc="-19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endParaRPr sz="160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053613" y="1879996"/>
            <a:ext cx="272415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5" dirty="0">
                <a:solidFill>
                  <a:srgbClr val="385723"/>
                </a:solidFill>
                <a:latin typeface="Arial"/>
                <a:cs typeface="Arial"/>
              </a:rPr>
              <a:t>0.3</a:t>
            </a:r>
            <a:r>
              <a:rPr sz="1100" b="1" spc="-25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385723"/>
                </a:solidFill>
                <a:latin typeface="Arial"/>
                <a:cs typeface="Arial"/>
              </a:rPr>
              <a:t>l</a:t>
            </a:r>
            <a:endParaRPr sz="110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969749" y="1879996"/>
            <a:ext cx="258445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5" dirty="0">
                <a:solidFill>
                  <a:srgbClr val="385723"/>
                </a:solidFill>
                <a:latin typeface="Arial"/>
                <a:cs typeface="Arial"/>
              </a:rPr>
              <a:t>0.5l</a:t>
            </a:r>
            <a:endParaRPr sz="110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31405" y="2111196"/>
            <a:ext cx="2181555" cy="2376262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spcBef>
                <a:spcPts val="7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1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2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3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4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5</a:t>
            </a:r>
          </a:p>
          <a:p>
            <a:pPr marL="12700">
              <a:spcBef>
                <a:spcPts val="675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6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7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8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9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31408" y="4823822"/>
            <a:ext cx="204088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600" b="1" spc="229" dirty="0">
                <a:solidFill>
                  <a:srgbClr val="385723"/>
                </a:solidFill>
                <a:latin typeface="Arial"/>
                <a:cs typeface="Arial"/>
              </a:rPr>
              <a:t>ALKOHOLISCHE  </a:t>
            </a:r>
            <a:r>
              <a:rPr sz="1600" b="1" spc="220" dirty="0">
                <a:solidFill>
                  <a:srgbClr val="385723"/>
                </a:solidFill>
                <a:latin typeface="Arial"/>
                <a:cs typeface="Arial"/>
              </a:rPr>
              <a:t>GETRÄNKE</a:t>
            </a:r>
            <a:r>
              <a:rPr sz="1600" b="1" spc="-19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endParaRPr sz="160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53613" y="5385165"/>
            <a:ext cx="272415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5" dirty="0">
                <a:solidFill>
                  <a:srgbClr val="385723"/>
                </a:solidFill>
                <a:latin typeface="Arial"/>
                <a:cs typeface="Arial"/>
              </a:rPr>
              <a:t>0.3</a:t>
            </a:r>
            <a:r>
              <a:rPr sz="1100" b="1" spc="-25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385723"/>
                </a:solidFill>
                <a:latin typeface="Arial"/>
                <a:cs typeface="Arial"/>
              </a:rPr>
              <a:t>l</a:t>
            </a:r>
            <a:endParaRPr sz="110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69749" y="5385165"/>
            <a:ext cx="258445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5" dirty="0">
                <a:solidFill>
                  <a:srgbClr val="385723"/>
                </a:solidFill>
                <a:latin typeface="Arial"/>
                <a:cs typeface="Arial"/>
              </a:rPr>
              <a:t>0.5l</a:t>
            </a:r>
            <a:endParaRPr sz="110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31405" y="5616366"/>
            <a:ext cx="2181554" cy="2376262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spcBef>
                <a:spcPts val="7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1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2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3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4</a:t>
            </a:r>
          </a:p>
          <a:p>
            <a:pPr marL="12700">
              <a:spcBef>
                <a:spcPts val="675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5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6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7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8</a:t>
            </a: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385723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9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2912960" y="5616927"/>
            <a:ext cx="537210" cy="2375621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spcBef>
                <a:spcPts val="7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912960" y="2109898"/>
            <a:ext cx="537210" cy="2375621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spcBef>
                <a:spcPts val="7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3799637" y="5616088"/>
            <a:ext cx="537210" cy="2375621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spcBef>
                <a:spcPts val="7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3799637" y="2109059"/>
            <a:ext cx="537210" cy="2375621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spcBef>
                <a:spcPts val="7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385723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385723"/>
                </a:solidFill>
                <a:latin typeface="Arial"/>
                <a:cs typeface="Arial"/>
              </a:rPr>
              <a:t>€</a:t>
            </a: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4E021437-786A-4D47-AF5E-8004B056A39E}"/>
              </a:ext>
            </a:extLst>
          </p:cNvPr>
          <p:cNvSpPr/>
          <p:nvPr/>
        </p:nvSpPr>
        <p:spPr>
          <a:xfrm>
            <a:off x="792475" y="9260412"/>
            <a:ext cx="144005" cy="1440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">
            <a:extLst>
              <a:ext uri="{FF2B5EF4-FFF2-40B4-BE49-F238E27FC236}">
                <a16:creationId xmlns:a16="http://schemas.microsoft.com/office/drawing/2014/main" id="{433AD7D5-2740-724C-8C2D-DF08BA5E800D}"/>
              </a:ext>
            </a:extLst>
          </p:cNvPr>
          <p:cNvSpPr/>
          <p:nvPr/>
        </p:nvSpPr>
        <p:spPr>
          <a:xfrm>
            <a:off x="710997" y="9100217"/>
            <a:ext cx="1602105" cy="0"/>
          </a:xfrm>
          <a:custGeom>
            <a:avLst/>
            <a:gdLst/>
            <a:ahLst/>
            <a:cxnLst/>
            <a:rect l="l" t="t" r="r" b="b"/>
            <a:pathLst>
              <a:path w="1602105">
                <a:moveTo>
                  <a:pt x="160200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3857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3AFBF902-E776-C64F-8DF0-614B5890752E}"/>
              </a:ext>
            </a:extLst>
          </p:cNvPr>
          <p:cNvSpPr/>
          <p:nvPr/>
        </p:nvSpPr>
        <p:spPr>
          <a:xfrm>
            <a:off x="1912515" y="10012287"/>
            <a:ext cx="142989" cy="1430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6">
            <a:extLst>
              <a:ext uri="{FF2B5EF4-FFF2-40B4-BE49-F238E27FC236}">
                <a16:creationId xmlns:a16="http://schemas.microsoft.com/office/drawing/2014/main" id="{BA99E7D5-4CD1-B141-9B8C-5D9D938F5C98}"/>
              </a:ext>
            </a:extLst>
          </p:cNvPr>
          <p:cNvSpPr/>
          <p:nvPr/>
        </p:nvSpPr>
        <p:spPr>
          <a:xfrm>
            <a:off x="792002" y="10012288"/>
            <a:ext cx="142989" cy="1430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7">
            <a:extLst>
              <a:ext uri="{FF2B5EF4-FFF2-40B4-BE49-F238E27FC236}">
                <a16:creationId xmlns:a16="http://schemas.microsoft.com/office/drawing/2014/main" id="{31A7D190-69B4-584E-A309-F3BD22A2F9BD}"/>
              </a:ext>
            </a:extLst>
          </p:cNvPr>
          <p:cNvSpPr/>
          <p:nvPr/>
        </p:nvSpPr>
        <p:spPr>
          <a:xfrm>
            <a:off x="3186902" y="10012288"/>
            <a:ext cx="142989" cy="14300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11">
            <a:extLst>
              <a:ext uri="{FF2B5EF4-FFF2-40B4-BE49-F238E27FC236}">
                <a16:creationId xmlns:a16="http://schemas.microsoft.com/office/drawing/2014/main" id="{586128FA-43CA-F741-AF3F-74C08A390A37}"/>
              </a:ext>
            </a:extLst>
          </p:cNvPr>
          <p:cNvSpPr/>
          <p:nvPr/>
        </p:nvSpPr>
        <p:spPr>
          <a:xfrm>
            <a:off x="722012" y="9269415"/>
            <a:ext cx="0" cy="351155"/>
          </a:xfrm>
          <a:custGeom>
            <a:avLst/>
            <a:gdLst/>
            <a:ahLst/>
            <a:cxnLst/>
            <a:rect l="l" t="t" r="r" b="b"/>
            <a:pathLst>
              <a:path h="351154">
                <a:moveTo>
                  <a:pt x="0" y="0"/>
                </a:moveTo>
                <a:lnTo>
                  <a:pt x="0" y="351002"/>
                </a:lnTo>
              </a:path>
            </a:pathLst>
          </a:custGeom>
          <a:ln w="3175">
            <a:solidFill>
              <a:srgbClr val="3857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12">
            <a:extLst>
              <a:ext uri="{FF2B5EF4-FFF2-40B4-BE49-F238E27FC236}">
                <a16:creationId xmlns:a16="http://schemas.microsoft.com/office/drawing/2014/main" id="{D6F4230D-8F2F-984F-9E23-825EDB4E230B}"/>
              </a:ext>
            </a:extLst>
          </p:cNvPr>
          <p:cNvSpPr/>
          <p:nvPr/>
        </p:nvSpPr>
        <p:spPr>
          <a:xfrm>
            <a:off x="722012" y="9840918"/>
            <a:ext cx="0" cy="544830"/>
          </a:xfrm>
          <a:custGeom>
            <a:avLst/>
            <a:gdLst/>
            <a:ahLst/>
            <a:cxnLst/>
            <a:rect l="l" t="t" r="r" b="b"/>
            <a:pathLst>
              <a:path h="544829">
                <a:moveTo>
                  <a:pt x="0" y="0"/>
                </a:moveTo>
                <a:lnTo>
                  <a:pt x="0" y="544499"/>
                </a:lnTo>
              </a:path>
            </a:pathLst>
          </a:custGeom>
          <a:ln w="3175">
            <a:solidFill>
              <a:srgbClr val="3857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15">
            <a:extLst>
              <a:ext uri="{FF2B5EF4-FFF2-40B4-BE49-F238E27FC236}">
                <a16:creationId xmlns:a16="http://schemas.microsoft.com/office/drawing/2014/main" id="{12BD7517-90FD-014D-8F11-715B9AD73406}"/>
              </a:ext>
            </a:extLst>
          </p:cNvPr>
          <p:cNvSpPr txBox="1"/>
          <p:nvPr/>
        </p:nvSpPr>
        <p:spPr>
          <a:xfrm>
            <a:off x="710901" y="8907905"/>
            <a:ext cx="1610995" cy="1352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800" spc="-25" dirty="0">
                <a:solidFill>
                  <a:srgbClr val="385723"/>
                </a:solidFill>
                <a:latin typeface="Arial"/>
                <a:cs typeface="Arial"/>
              </a:rPr>
              <a:t>PIKTOGRAMME </a:t>
            </a:r>
            <a:r>
              <a:rPr sz="800" spc="-20" dirty="0">
                <a:solidFill>
                  <a:srgbClr val="385723"/>
                </a:solidFill>
                <a:latin typeface="Arial"/>
                <a:cs typeface="Arial"/>
              </a:rPr>
              <a:t>AUF EINEN</a:t>
            </a:r>
            <a:r>
              <a:rPr sz="800" spc="-13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lang="de-DE" sz="800" spc="-130" dirty="0">
                <a:solidFill>
                  <a:srgbClr val="385723"/>
                </a:solidFill>
                <a:latin typeface="Arial"/>
                <a:cs typeface="Arial"/>
              </a:rPr>
              <a:t>  </a:t>
            </a:r>
            <a:r>
              <a:rPr sz="800" spc="-25" dirty="0">
                <a:solidFill>
                  <a:srgbClr val="385723"/>
                </a:solidFill>
                <a:latin typeface="Arial"/>
                <a:cs typeface="Arial"/>
              </a:rPr>
              <a:t>BLICK</a:t>
            </a:r>
            <a:endParaRPr sz="80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50" name="object 16">
            <a:extLst>
              <a:ext uri="{FF2B5EF4-FFF2-40B4-BE49-F238E27FC236}">
                <a16:creationId xmlns:a16="http://schemas.microsoft.com/office/drawing/2014/main" id="{8A44E15B-75C6-584A-A2DF-FD03F69897B6}"/>
              </a:ext>
            </a:extLst>
          </p:cNvPr>
          <p:cNvSpPr txBox="1"/>
          <p:nvPr/>
        </p:nvSpPr>
        <p:spPr>
          <a:xfrm>
            <a:off x="988541" y="9254471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vegetarisch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53" name="object 19">
            <a:extLst>
              <a:ext uri="{FF2B5EF4-FFF2-40B4-BE49-F238E27FC236}">
                <a16:creationId xmlns:a16="http://schemas.microsoft.com/office/drawing/2014/main" id="{F17CE1D5-BB89-E249-98C7-97FDF83FE83B}"/>
              </a:ext>
            </a:extLst>
          </p:cNvPr>
          <p:cNvSpPr txBox="1"/>
          <p:nvPr/>
        </p:nvSpPr>
        <p:spPr>
          <a:xfrm>
            <a:off x="779400" y="9802975"/>
            <a:ext cx="1996439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Allergene gemäß </a:t>
            </a:r>
            <a:r>
              <a:rPr sz="750" spc="-5" dirty="0">
                <a:solidFill>
                  <a:srgbClr val="385723"/>
                </a:solidFill>
                <a:latin typeface="Arial"/>
                <a:cs typeface="Arial"/>
              </a:rPr>
              <a:t>VO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(EU) </a:t>
            </a:r>
            <a:r>
              <a:rPr sz="750" spc="-25" dirty="0">
                <a:solidFill>
                  <a:srgbClr val="385723"/>
                </a:solidFill>
                <a:latin typeface="Arial"/>
                <a:cs typeface="Arial"/>
              </a:rPr>
              <a:t>Nr. </a:t>
            </a:r>
            <a:r>
              <a:rPr sz="750" spc="-30" dirty="0">
                <a:solidFill>
                  <a:srgbClr val="385723"/>
                </a:solidFill>
                <a:latin typeface="Arial"/>
                <a:cs typeface="Arial"/>
              </a:rPr>
              <a:t>1169/2011</a:t>
            </a:r>
            <a:r>
              <a:rPr sz="750" spc="-10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(LMIV)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54" name="object 20">
            <a:extLst>
              <a:ext uri="{FF2B5EF4-FFF2-40B4-BE49-F238E27FC236}">
                <a16:creationId xmlns:a16="http://schemas.microsoft.com/office/drawing/2014/main" id="{89502AEA-753A-434F-A641-CB9721B72679}"/>
              </a:ext>
            </a:extLst>
          </p:cNvPr>
          <p:cNvSpPr txBox="1"/>
          <p:nvPr/>
        </p:nvSpPr>
        <p:spPr>
          <a:xfrm>
            <a:off x="984596" y="9966785"/>
            <a:ext cx="796925" cy="335348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 err="1">
                <a:solidFill>
                  <a:srgbClr val="385723"/>
                </a:solidFill>
                <a:latin typeface="Arial"/>
                <a:cs typeface="Arial"/>
              </a:rPr>
              <a:t>enth</a:t>
            </a:r>
            <a:r>
              <a:rPr lang="de-DE" sz="750" spc="-15" dirty="0">
                <a:solidFill>
                  <a:srgbClr val="385723"/>
                </a:solidFill>
                <a:latin typeface="Arial"/>
                <a:cs typeface="Arial"/>
              </a:rPr>
              <a:t>ä</a:t>
            </a:r>
            <a:r>
              <a:rPr sz="750" spc="-15" dirty="0" err="1">
                <a:solidFill>
                  <a:srgbClr val="385723"/>
                </a:solidFill>
                <a:latin typeface="Arial"/>
                <a:cs typeface="Arial"/>
              </a:rPr>
              <a:t>lt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lang="de-DE" sz="750" spc="-20" dirty="0">
                <a:solidFill>
                  <a:srgbClr val="385723"/>
                </a:solidFill>
                <a:latin typeface="Arial"/>
                <a:cs typeface="Arial"/>
              </a:rPr>
              <a:t>Weizen </a:t>
            </a:r>
            <a:r>
              <a:rPr sz="750" spc="-10" dirty="0">
                <a:solidFill>
                  <a:srgbClr val="385723"/>
                </a:solidFill>
                <a:latin typeface="Arial"/>
                <a:cs typeface="Arial"/>
              </a:rPr>
              <a:t>und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herge- 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stellte</a:t>
            </a:r>
            <a:r>
              <a:rPr sz="750" spc="-6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Erzeugnisse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55" name="object 21">
            <a:extLst>
              <a:ext uri="{FF2B5EF4-FFF2-40B4-BE49-F238E27FC236}">
                <a16:creationId xmlns:a16="http://schemas.microsoft.com/office/drawing/2014/main" id="{86E33165-22F2-8946-8E63-C0233F4A25BB}"/>
              </a:ext>
            </a:extLst>
          </p:cNvPr>
          <p:cNvSpPr txBox="1"/>
          <p:nvPr/>
        </p:nvSpPr>
        <p:spPr>
          <a:xfrm>
            <a:off x="2109610" y="9969191"/>
            <a:ext cx="986790" cy="446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enthält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Milch  (einschließlich Laktose)  </a:t>
            </a:r>
            <a:r>
              <a:rPr sz="750" spc="-10" dirty="0">
                <a:solidFill>
                  <a:srgbClr val="385723"/>
                </a:solidFill>
                <a:latin typeface="Arial"/>
                <a:cs typeface="Arial"/>
              </a:rPr>
              <a:t>und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hergestellte  Erzeugnisse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56" name="object 22">
            <a:extLst>
              <a:ext uri="{FF2B5EF4-FFF2-40B4-BE49-F238E27FC236}">
                <a16:creationId xmlns:a16="http://schemas.microsoft.com/office/drawing/2014/main" id="{16D50991-A17D-7247-A75A-F45212FB3E28}"/>
              </a:ext>
            </a:extLst>
          </p:cNvPr>
          <p:cNvSpPr txBox="1"/>
          <p:nvPr/>
        </p:nvSpPr>
        <p:spPr>
          <a:xfrm>
            <a:off x="3380299" y="9969287"/>
            <a:ext cx="807720" cy="3441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enthält </a:t>
            </a:r>
            <a:r>
              <a:rPr sz="750" spc="-10" dirty="0">
                <a:solidFill>
                  <a:srgbClr val="385723"/>
                </a:solidFill>
                <a:latin typeface="Arial"/>
                <a:cs typeface="Arial"/>
              </a:rPr>
              <a:t>Fisch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und 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hergestellte  Erzeugnisse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pic>
        <p:nvPicPr>
          <p:cNvPr id="2" name="Immagine 289">
            <a:extLst>
              <a:ext uri="{FF2B5EF4-FFF2-40B4-BE49-F238E27FC236}">
                <a16:creationId xmlns:a16="http://schemas.microsoft.com/office/drawing/2014/main" id="{9DA80B42-CE6E-09C3-A91B-5AF6B126284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290" y="9432925"/>
            <a:ext cx="139700" cy="139700"/>
          </a:xfrm>
          <a:prstGeom prst="rect">
            <a:avLst/>
          </a:prstGeom>
        </p:spPr>
      </p:pic>
      <p:sp>
        <p:nvSpPr>
          <p:cNvPr id="3" name="object 16">
            <a:extLst>
              <a:ext uri="{FF2B5EF4-FFF2-40B4-BE49-F238E27FC236}">
                <a16:creationId xmlns:a16="http://schemas.microsoft.com/office/drawing/2014/main" id="{D23E9EB8-8CB6-37B7-0440-106E4C089EA9}"/>
              </a:ext>
            </a:extLst>
          </p:cNvPr>
          <p:cNvSpPr txBox="1"/>
          <p:nvPr/>
        </p:nvSpPr>
        <p:spPr>
          <a:xfrm>
            <a:off x="988541" y="9431655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veg</a:t>
            </a:r>
            <a:r>
              <a:rPr lang="de-DE" sz="750" spc="-20" dirty="0">
                <a:solidFill>
                  <a:srgbClr val="385723"/>
                </a:solidFill>
                <a:latin typeface="Arial"/>
                <a:cs typeface="Arial"/>
              </a:rPr>
              <a:t>an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0EBCF158-8CA9-AC44-B711-DED8AD964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5175976" cy="10796353"/>
          </a:xfrm>
          <a:prstGeom prst="rect">
            <a:avLst/>
          </a:prstGeom>
        </p:spPr>
      </p:pic>
      <p:sp>
        <p:nvSpPr>
          <p:cNvPr id="23" name="object 3">
            <a:extLst>
              <a:ext uri="{FF2B5EF4-FFF2-40B4-BE49-F238E27FC236}">
                <a16:creationId xmlns:a16="http://schemas.microsoft.com/office/drawing/2014/main" id="{E4DF0BB6-C5B4-A048-98A3-DE1FCA7F2ACA}"/>
              </a:ext>
            </a:extLst>
          </p:cNvPr>
          <p:cNvSpPr/>
          <p:nvPr/>
        </p:nvSpPr>
        <p:spPr>
          <a:xfrm>
            <a:off x="792475" y="9260412"/>
            <a:ext cx="144005" cy="1440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4">
            <a:extLst>
              <a:ext uri="{FF2B5EF4-FFF2-40B4-BE49-F238E27FC236}">
                <a16:creationId xmlns:a16="http://schemas.microsoft.com/office/drawing/2014/main" id="{DD89113B-72D1-1D41-A191-CEDDB8AD0529}"/>
              </a:ext>
            </a:extLst>
          </p:cNvPr>
          <p:cNvSpPr/>
          <p:nvPr/>
        </p:nvSpPr>
        <p:spPr>
          <a:xfrm>
            <a:off x="710997" y="9100217"/>
            <a:ext cx="1602105" cy="0"/>
          </a:xfrm>
          <a:custGeom>
            <a:avLst/>
            <a:gdLst/>
            <a:ahLst/>
            <a:cxnLst/>
            <a:rect l="l" t="t" r="r" b="b"/>
            <a:pathLst>
              <a:path w="1602105">
                <a:moveTo>
                  <a:pt x="160200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3857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747BB939-A698-7042-B480-3D058FEDCD55}"/>
              </a:ext>
            </a:extLst>
          </p:cNvPr>
          <p:cNvSpPr/>
          <p:nvPr/>
        </p:nvSpPr>
        <p:spPr>
          <a:xfrm>
            <a:off x="1912515" y="10012287"/>
            <a:ext cx="142989" cy="1430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6">
            <a:extLst>
              <a:ext uri="{FF2B5EF4-FFF2-40B4-BE49-F238E27FC236}">
                <a16:creationId xmlns:a16="http://schemas.microsoft.com/office/drawing/2014/main" id="{BDBAADD0-F005-EB46-8512-38D2889CB70B}"/>
              </a:ext>
            </a:extLst>
          </p:cNvPr>
          <p:cNvSpPr/>
          <p:nvPr/>
        </p:nvSpPr>
        <p:spPr>
          <a:xfrm>
            <a:off x="792002" y="10012288"/>
            <a:ext cx="142989" cy="1430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id="{4BBDF5F8-6C3D-8644-8A5E-E1E691DF8CDC}"/>
              </a:ext>
            </a:extLst>
          </p:cNvPr>
          <p:cNvSpPr/>
          <p:nvPr/>
        </p:nvSpPr>
        <p:spPr>
          <a:xfrm>
            <a:off x="3186902" y="10012288"/>
            <a:ext cx="142989" cy="14300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1">
            <a:extLst>
              <a:ext uri="{FF2B5EF4-FFF2-40B4-BE49-F238E27FC236}">
                <a16:creationId xmlns:a16="http://schemas.microsoft.com/office/drawing/2014/main" id="{644FC652-4100-5A41-BB17-F8593B570C90}"/>
              </a:ext>
            </a:extLst>
          </p:cNvPr>
          <p:cNvSpPr/>
          <p:nvPr/>
        </p:nvSpPr>
        <p:spPr>
          <a:xfrm>
            <a:off x="722012" y="9269415"/>
            <a:ext cx="0" cy="351155"/>
          </a:xfrm>
          <a:custGeom>
            <a:avLst/>
            <a:gdLst/>
            <a:ahLst/>
            <a:cxnLst/>
            <a:rect l="l" t="t" r="r" b="b"/>
            <a:pathLst>
              <a:path h="351154">
                <a:moveTo>
                  <a:pt x="0" y="0"/>
                </a:moveTo>
                <a:lnTo>
                  <a:pt x="0" y="351002"/>
                </a:lnTo>
              </a:path>
            </a:pathLst>
          </a:custGeom>
          <a:ln w="3175">
            <a:solidFill>
              <a:srgbClr val="3857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2">
            <a:extLst>
              <a:ext uri="{FF2B5EF4-FFF2-40B4-BE49-F238E27FC236}">
                <a16:creationId xmlns:a16="http://schemas.microsoft.com/office/drawing/2014/main" id="{083DAE2D-A482-8547-A84F-E02694E63A9F}"/>
              </a:ext>
            </a:extLst>
          </p:cNvPr>
          <p:cNvSpPr/>
          <p:nvPr/>
        </p:nvSpPr>
        <p:spPr>
          <a:xfrm>
            <a:off x="722012" y="9840918"/>
            <a:ext cx="0" cy="544830"/>
          </a:xfrm>
          <a:custGeom>
            <a:avLst/>
            <a:gdLst/>
            <a:ahLst/>
            <a:cxnLst/>
            <a:rect l="l" t="t" r="r" b="b"/>
            <a:pathLst>
              <a:path h="544829">
                <a:moveTo>
                  <a:pt x="0" y="0"/>
                </a:moveTo>
                <a:lnTo>
                  <a:pt x="0" y="544499"/>
                </a:lnTo>
              </a:path>
            </a:pathLst>
          </a:custGeom>
          <a:ln w="3175">
            <a:solidFill>
              <a:srgbClr val="3857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5">
            <a:extLst>
              <a:ext uri="{FF2B5EF4-FFF2-40B4-BE49-F238E27FC236}">
                <a16:creationId xmlns:a16="http://schemas.microsoft.com/office/drawing/2014/main" id="{3A2B6F5C-23A6-6848-90E1-3D5D77C482C3}"/>
              </a:ext>
            </a:extLst>
          </p:cNvPr>
          <p:cNvSpPr txBox="1"/>
          <p:nvPr/>
        </p:nvSpPr>
        <p:spPr>
          <a:xfrm>
            <a:off x="710901" y="8907905"/>
            <a:ext cx="1610995" cy="1352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800" spc="-25" dirty="0">
                <a:solidFill>
                  <a:srgbClr val="385723"/>
                </a:solidFill>
                <a:latin typeface="Arial"/>
                <a:cs typeface="Arial"/>
              </a:rPr>
              <a:t>PIKTOGRAMME </a:t>
            </a:r>
            <a:r>
              <a:rPr sz="800" spc="-20" dirty="0">
                <a:solidFill>
                  <a:srgbClr val="385723"/>
                </a:solidFill>
                <a:latin typeface="Arial"/>
                <a:cs typeface="Arial"/>
              </a:rPr>
              <a:t>AUF EINEN</a:t>
            </a:r>
            <a:r>
              <a:rPr lang="de-DE" sz="800" spc="-2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800" spc="-13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800" spc="-25" dirty="0">
                <a:solidFill>
                  <a:srgbClr val="385723"/>
                </a:solidFill>
                <a:latin typeface="Arial"/>
                <a:cs typeface="Arial"/>
              </a:rPr>
              <a:t>BLICK</a:t>
            </a:r>
            <a:endParaRPr sz="80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35" name="object 16">
            <a:extLst>
              <a:ext uri="{FF2B5EF4-FFF2-40B4-BE49-F238E27FC236}">
                <a16:creationId xmlns:a16="http://schemas.microsoft.com/office/drawing/2014/main" id="{24032760-5A7B-5944-A5D4-C853E92B7336}"/>
              </a:ext>
            </a:extLst>
          </p:cNvPr>
          <p:cNvSpPr txBox="1"/>
          <p:nvPr/>
        </p:nvSpPr>
        <p:spPr>
          <a:xfrm>
            <a:off x="988541" y="9254471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vegetarisch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38" name="object 19">
            <a:extLst>
              <a:ext uri="{FF2B5EF4-FFF2-40B4-BE49-F238E27FC236}">
                <a16:creationId xmlns:a16="http://schemas.microsoft.com/office/drawing/2014/main" id="{6C85081F-D70F-4447-98A0-199E3E1FE9B9}"/>
              </a:ext>
            </a:extLst>
          </p:cNvPr>
          <p:cNvSpPr txBox="1"/>
          <p:nvPr/>
        </p:nvSpPr>
        <p:spPr>
          <a:xfrm>
            <a:off x="779400" y="9802975"/>
            <a:ext cx="1996439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Allergene gemäß </a:t>
            </a:r>
            <a:r>
              <a:rPr sz="750" spc="-5" dirty="0">
                <a:solidFill>
                  <a:srgbClr val="385723"/>
                </a:solidFill>
                <a:latin typeface="Arial"/>
                <a:cs typeface="Arial"/>
              </a:rPr>
              <a:t>VO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(EU) </a:t>
            </a:r>
            <a:r>
              <a:rPr sz="750" spc="-25" dirty="0">
                <a:solidFill>
                  <a:srgbClr val="385723"/>
                </a:solidFill>
                <a:latin typeface="Arial"/>
                <a:cs typeface="Arial"/>
              </a:rPr>
              <a:t>Nr. </a:t>
            </a:r>
            <a:r>
              <a:rPr sz="750" spc="-30" dirty="0">
                <a:solidFill>
                  <a:srgbClr val="385723"/>
                </a:solidFill>
                <a:latin typeface="Arial"/>
                <a:cs typeface="Arial"/>
              </a:rPr>
              <a:t>1169/2011</a:t>
            </a:r>
            <a:r>
              <a:rPr sz="750" spc="-100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(LMIV)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39" name="object 20">
            <a:extLst>
              <a:ext uri="{FF2B5EF4-FFF2-40B4-BE49-F238E27FC236}">
                <a16:creationId xmlns:a16="http://schemas.microsoft.com/office/drawing/2014/main" id="{D8659CF9-C74F-6545-B3B6-1E9BA0D206F1}"/>
              </a:ext>
            </a:extLst>
          </p:cNvPr>
          <p:cNvSpPr txBox="1"/>
          <p:nvPr/>
        </p:nvSpPr>
        <p:spPr>
          <a:xfrm>
            <a:off x="984596" y="9966785"/>
            <a:ext cx="796925" cy="335348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 err="1">
                <a:solidFill>
                  <a:srgbClr val="385723"/>
                </a:solidFill>
                <a:latin typeface="Arial"/>
                <a:cs typeface="Arial"/>
              </a:rPr>
              <a:t>enth</a:t>
            </a:r>
            <a:r>
              <a:rPr lang="de-DE" sz="750" spc="-15" dirty="0">
                <a:solidFill>
                  <a:srgbClr val="385723"/>
                </a:solidFill>
                <a:latin typeface="Arial"/>
                <a:cs typeface="Arial"/>
              </a:rPr>
              <a:t>ä</a:t>
            </a:r>
            <a:r>
              <a:rPr sz="750" spc="-15" dirty="0" err="1">
                <a:solidFill>
                  <a:srgbClr val="385723"/>
                </a:solidFill>
                <a:latin typeface="Arial"/>
                <a:cs typeface="Arial"/>
              </a:rPr>
              <a:t>lt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lang="de-DE" sz="750" spc="-20" dirty="0">
                <a:solidFill>
                  <a:srgbClr val="385723"/>
                </a:solidFill>
                <a:latin typeface="Arial"/>
                <a:cs typeface="Arial"/>
              </a:rPr>
              <a:t>Weizen </a:t>
            </a:r>
            <a:r>
              <a:rPr sz="750" spc="-10" dirty="0">
                <a:solidFill>
                  <a:srgbClr val="385723"/>
                </a:solidFill>
                <a:latin typeface="Arial"/>
                <a:cs typeface="Arial"/>
              </a:rPr>
              <a:t>und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herge- 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stellte</a:t>
            </a:r>
            <a:r>
              <a:rPr sz="750" spc="-65" dirty="0">
                <a:solidFill>
                  <a:srgbClr val="385723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Erzeugnisse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40" name="object 21">
            <a:extLst>
              <a:ext uri="{FF2B5EF4-FFF2-40B4-BE49-F238E27FC236}">
                <a16:creationId xmlns:a16="http://schemas.microsoft.com/office/drawing/2014/main" id="{901EC222-4E22-0044-90BF-16FE847E1044}"/>
              </a:ext>
            </a:extLst>
          </p:cNvPr>
          <p:cNvSpPr txBox="1"/>
          <p:nvPr/>
        </p:nvSpPr>
        <p:spPr>
          <a:xfrm>
            <a:off x="2109610" y="9969191"/>
            <a:ext cx="986790" cy="446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enthält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Milch  (einschließlich Laktose)  </a:t>
            </a:r>
            <a:r>
              <a:rPr sz="750" spc="-10" dirty="0">
                <a:solidFill>
                  <a:srgbClr val="385723"/>
                </a:solidFill>
                <a:latin typeface="Arial"/>
                <a:cs typeface="Arial"/>
              </a:rPr>
              <a:t>und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hergestellte  Erzeugnisse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sp>
        <p:nvSpPr>
          <p:cNvPr id="41" name="object 22">
            <a:extLst>
              <a:ext uri="{FF2B5EF4-FFF2-40B4-BE49-F238E27FC236}">
                <a16:creationId xmlns:a16="http://schemas.microsoft.com/office/drawing/2014/main" id="{3E4E0CF0-6C49-D143-8C62-33D544D7B13E}"/>
              </a:ext>
            </a:extLst>
          </p:cNvPr>
          <p:cNvSpPr txBox="1"/>
          <p:nvPr/>
        </p:nvSpPr>
        <p:spPr>
          <a:xfrm>
            <a:off x="3380299" y="9969287"/>
            <a:ext cx="807720" cy="3441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enthält </a:t>
            </a:r>
            <a:r>
              <a:rPr sz="750" spc="-10" dirty="0">
                <a:solidFill>
                  <a:srgbClr val="385723"/>
                </a:solidFill>
                <a:latin typeface="Arial"/>
                <a:cs typeface="Arial"/>
              </a:rPr>
              <a:t>Fisch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und  </a:t>
            </a:r>
            <a:r>
              <a:rPr sz="750" spc="-15" dirty="0">
                <a:solidFill>
                  <a:srgbClr val="385723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hergestellte  Erzeugnisse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  <p:pic>
        <p:nvPicPr>
          <p:cNvPr id="2" name="Immagine 289">
            <a:extLst>
              <a:ext uri="{FF2B5EF4-FFF2-40B4-BE49-F238E27FC236}">
                <a16:creationId xmlns:a16="http://schemas.microsoft.com/office/drawing/2014/main" id="{A26FC585-7555-6AC6-4F16-DEEE1424B75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290" y="9432925"/>
            <a:ext cx="139700" cy="139700"/>
          </a:xfrm>
          <a:prstGeom prst="rect">
            <a:avLst/>
          </a:prstGeom>
        </p:spPr>
      </p:pic>
      <p:sp>
        <p:nvSpPr>
          <p:cNvPr id="3" name="object 16">
            <a:extLst>
              <a:ext uri="{FF2B5EF4-FFF2-40B4-BE49-F238E27FC236}">
                <a16:creationId xmlns:a16="http://schemas.microsoft.com/office/drawing/2014/main" id="{7F8F83DD-67EE-15F1-D236-3237475BA7FB}"/>
              </a:ext>
            </a:extLst>
          </p:cNvPr>
          <p:cNvSpPr txBox="1"/>
          <p:nvPr/>
        </p:nvSpPr>
        <p:spPr>
          <a:xfrm>
            <a:off x="988541" y="9431655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20" dirty="0">
                <a:solidFill>
                  <a:srgbClr val="385723"/>
                </a:solidFill>
                <a:latin typeface="Arial"/>
                <a:cs typeface="Arial"/>
              </a:rPr>
              <a:t>veg</a:t>
            </a:r>
            <a:r>
              <a:rPr lang="de-DE" sz="750" spc="-20" dirty="0">
                <a:solidFill>
                  <a:srgbClr val="385723"/>
                </a:solidFill>
                <a:latin typeface="Arial"/>
                <a:cs typeface="Arial"/>
              </a:rPr>
              <a:t>an</a:t>
            </a:r>
            <a:endParaRPr sz="750" dirty="0">
              <a:solidFill>
                <a:srgbClr val="38572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616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767</Words>
  <Application>Microsoft Office PowerPoint</Application>
  <PresentationFormat>Benutzerdefiniert</PresentationFormat>
  <Paragraphs>193</Paragraphs>
  <Slides>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3" baseType="lpstr">
      <vt:lpstr>Arial</vt:lpstr>
      <vt:lpstr>Calibri</vt:lpstr>
      <vt:lpstr>Raleway</vt:lpstr>
      <vt:lpstr>Raleway-Light</vt:lpstr>
      <vt:lpstr>Raleway-MediumItalic</vt:lpstr>
      <vt:lpstr>Raleway-SemiBold</vt:lpstr>
      <vt:lpstr>Times New Roman</vt:lpstr>
      <vt:lpstr>Office Theme</vt:lpstr>
      <vt:lpstr>PIZZA  MENÜ</vt:lpstr>
      <vt:lpstr>PowerPoint-Präsentation</vt:lpstr>
      <vt:lpstr>PIZZA  MENÜ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DOP-Speisekarte-Template-V2_20200122.indd</dc:title>
  <dc:creator>Wiench, Jessica</dc:creator>
  <cp:lastModifiedBy>Pfaller, Regina</cp:lastModifiedBy>
  <cp:revision>44</cp:revision>
  <dcterms:created xsi:type="dcterms:W3CDTF">2020-01-22T13:26:05Z</dcterms:created>
  <dcterms:modified xsi:type="dcterms:W3CDTF">2023-04-17T12:57:22Z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2020-01-22T00:00:00Z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2020-01-22T00:00:00Z</vt:filetime>
  </property>
</Properties>
</file>