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8"/>
  </p:notesMasterIdLst>
  <p:sldIdLst>
    <p:sldId id="256" r:id="rId2"/>
    <p:sldId id="257" r:id="rId3"/>
    <p:sldId id="261" r:id="rId4"/>
    <p:sldId id="262" r:id="rId5"/>
    <p:sldId id="258" r:id="rId6"/>
    <p:sldId id="260" r:id="rId7"/>
  </p:sldIdLst>
  <p:sldSz cx="5040313" cy="107632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73"/>
    <p:restoredTop sz="96247"/>
  </p:normalViewPr>
  <p:slideViewPr>
    <p:cSldViewPr snapToGrid="0">
      <p:cViewPr varScale="1">
        <p:scale>
          <a:sx n="68" d="100"/>
          <a:sy n="68" d="100"/>
        </p:scale>
        <p:origin x="3096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9B7839-CDD7-C347-9CB7-95774DCAE9B5}" type="datetimeFigureOut">
              <a:rPr lang="de-DE" smtClean="0"/>
              <a:t>18.04.2023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706688" y="1143000"/>
            <a:ext cx="1444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056C3B-D77E-564F-AE5C-35F320F485A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958062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056C3B-D77E-564F-AE5C-35F320F485A3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531377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056C3B-D77E-564F-AE5C-35F320F485A3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354820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056C3B-D77E-564F-AE5C-35F320F485A3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4804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8024" y="1761486"/>
            <a:ext cx="4284266" cy="3747206"/>
          </a:xfrm>
        </p:spPr>
        <p:txBody>
          <a:bodyPr anchor="b"/>
          <a:lstStyle>
            <a:lvl1pPr algn="ctr">
              <a:defRPr sz="3307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30039" y="5653199"/>
            <a:ext cx="3780235" cy="2598626"/>
          </a:xfrm>
        </p:spPr>
        <p:txBody>
          <a:bodyPr/>
          <a:lstStyle>
            <a:lvl1pPr marL="0" indent="0" algn="ctr">
              <a:buNone/>
              <a:defRPr sz="1323"/>
            </a:lvl1pPr>
            <a:lvl2pPr marL="252009" indent="0" algn="ctr">
              <a:buNone/>
              <a:defRPr sz="1102"/>
            </a:lvl2pPr>
            <a:lvl3pPr marL="504017" indent="0" algn="ctr">
              <a:buNone/>
              <a:defRPr sz="992"/>
            </a:lvl3pPr>
            <a:lvl4pPr marL="756026" indent="0" algn="ctr">
              <a:buNone/>
              <a:defRPr sz="882"/>
            </a:lvl4pPr>
            <a:lvl5pPr marL="1008035" indent="0" algn="ctr">
              <a:buNone/>
              <a:defRPr sz="882"/>
            </a:lvl5pPr>
            <a:lvl6pPr marL="1260043" indent="0" algn="ctr">
              <a:buNone/>
              <a:defRPr sz="882"/>
            </a:lvl6pPr>
            <a:lvl7pPr marL="1512052" indent="0" algn="ctr">
              <a:buNone/>
              <a:defRPr sz="882"/>
            </a:lvl7pPr>
            <a:lvl8pPr marL="1764060" indent="0" algn="ctr">
              <a:buNone/>
              <a:defRPr sz="882"/>
            </a:lvl8pPr>
            <a:lvl9pPr marL="2016069" indent="0" algn="ctr">
              <a:buNone/>
              <a:defRPr sz="882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833CD-1E80-7641-9BF8-80DBB5A6BD11}" type="datetimeFigureOut">
              <a:rPr lang="de-DE" smtClean="0"/>
              <a:t>18.04.2023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F0FA1-92D7-944B-A208-62F8117E7BB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6844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833CD-1E80-7641-9BF8-80DBB5A6BD11}" type="datetimeFigureOut">
              <a:rPr lang="de-DE" smtClean="0"/>
              <a:t>18.04.2023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F0FA1-92D7-944B-A208-62F8117E7BB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40551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606975" y="573043"/>
            <a:ext cx="1086817" cy="9121357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6522" y="573043"/>
            <a:ext cx="3197449" cy="9121357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833CD-1E80-7641-9BF8-80DBB5A6BD11}" type="datetimeFigureOut">
              <a:rPr lang="de-DE" smtClean="0"/>
              <a:t>18.04.2023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F0FA1-92D7-944B-A208-62F8117E7BB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60965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833CD-1E80-7641-9BF8-80DBB5A6BD11}" type="datetimeFigureOut">
              <a:rPr lang="de-DE" smtClean="0"/>
              <a:t>18.04.2023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F0FA1-92D7-944B-A208-62F8117E7BB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460253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897" y="2683341"/>
            <a:ext cx="4347270" cy="4477212"/>
          </a:xfrm>
        </p:spPr>
        <p:txBody>
          <a:bodyPr anchor="b"/>
          <a:lstStyle>
            <a:lvl1pPr>
              <a:defRPr sz="3307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3897" y="7202910"/>
            <a:ext cx="4347270" cy="2354460"/>
          </a:xfrm>
        </p:spPr>
        <p:txBody>
          <a:bodyPr/>
          <a:lstStyle>
            <a:lvl1pPr marL="0" indent="0">
              <a:buNone/>
              <a:defRPr sz="1323">
                <a:solidFill>
                  <a:schemeClr val="tx1"/>
                </a:solidFill>
              </a:defRPr>
            </a:lvl1pPr>
            <a:lvl2pPr marL="252009" indent="0">
              <a:buNone/>
              <a:defRPr sz="1102">
                <a:solidFill>
                  <a:schemeClr val="tx1">
                    <a:tint val="75000"/>
                  </a:schemeClr>
                </a:solidFill>
              </a:defRPr>
            </a:lvl2pPr>
            <a:lvl3pPr marL="504017" indent="0">
              <a:buNone/>
              <a:defRPr sz="992">
                <a:solidFill>
                  <a:schemeClr val="tx1">
                    <a:tint val="75000"/>
                  </a:schemeClr>
                </a:solidFill>
              </a:defRPr>
            </a:lvl3pPr>
            <a:lvl4pPr marL="756026" indent="0">
              <a:buNone/>
              <a:defRPr sz="882">
                <a:solidFill>
                  <a:schemeClr val="tx1">
                    <a:tint val="75000"/>
                  </a:schemeClr>
                </a:solidFill>
              </a:defRPr>
            </a:lvl4pPr>
            <a:lvl5pPr marL="1008035" indent="0">
              <a:buNone/>
              <a:defRPr sz="882">
                <a:solidFill>
                  <a:schemeClr val="tx1">
                    <a:tint val="75000"/>
                  </a:schemeClr>
                </a:solidFill>
              </a:defRPr>
            </a:lvl5pPr>
            <a:lvl6pPr marL="1260043" indent="0">
              <a:buNone/>
              <a:defRPr sz="882">
                <a:solidFill>
                  <a:schemeClr val="tx1">
                    <a:tint val="75000"/>
                  </a:schemeClr>
                </a:solidFill>
              </a:defRPr>
            </a:lvl6pPr>
            <a:lvl7pPr marL="1512052" indent="0">
              <a:buNone/>
              <a:defRPr sz="882">
                <a:solidFill>
                  <a:schemeClr val="tx1">
                    <a:tint val="75000"/>
                  </a:schemeClr>
                </a:solidFill>
              </a:defRPr>
            </a:lvl7pPr>
            <a:lvl8pPr marL="1764060" indent="0">
              <a:buNone/>
              <a:defRPr sz="882">
                <a:solidFill>
                  <a:schemeClr val="tx1">
                    <a:tint val="75000"/>
                  </a:schemeClr>
                </a:solidFill>
              </a:defRPr>
            </a:lvl8pPr>
            <a:lvl9pPr marL="2016069" indent="0">
              <a:buNone/>
              <a:defRPr sz="88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833CD-1E80-7641-9BF8-80DBB5A6BD11}" type="datetimeFigureOut">
              <a:rPr lang="de-DE" smtClean="0"/>
              <a:t>18.04.2023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F0FA1-92D7-944B-A208-62F8117E7BB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58012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6522" y="2865217"/>
            <a:ext cx="2142133" cy="682918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51658" y="2865217"/>
            <a:ext cx="2142133" cy="682918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833CD-1E80-7641-9BF8-80DBB5A6BD11}" type="datetimeFigureOut">
              <a:rPr lang="de-DE" smtClean="0"/>
              <a:t>18.04.2023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F0FA1-92D7-944B-A208-62F8117E7BB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592283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178" y="573046"/>
            <a:ext cx="4347270" cy="2080397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179" y="2638492"/>
            <a:ext cx="2132288" cy="1293084"/>
          </a:xfrm>
        </p:spPr>
        <p:txBody>
          <a:bodyPr anchor="b"/>
          <a:lstStyle>
            <a:lvl1pPr marL="0" indent="0">
              <a:buNone/>
              <a:defRPr sz="1323" b="1"/>
            </a:lvl1pPr>
            <a:lvl2pPr marL="252009" indent="0">
              <a:buNone/>
              <a:defRPr sz="1102" b="1"/>
            </a:lvl2pPr>
            <a:lvl3pPr marL="504017" indent="0">
              <a:buNone/>
              <a:defRPr sz="992" b="1"/>
            </a:lvl3pPr>
            <a:lvl4pPr marL="756026" indent="0">
              <a:buNone/>
              <a:defRPr sz="882" b="1"/>
            </a:lvl4pPr>
            <a:lvl5pPr marL="1008035" indent="0">
              <a:buNone/>
              <a:defRPr sz="882" b="1"/>
            </a:lvl5pPr>
            <a:lvl6pPr marL="1260043" indent="0">
              <a:buNone/>
              <a:defRPr sz="882" b="1"/>
            </a:lvl6pPr>
            <a:lvl7pPr marL="1512052" indent="0">
              <a:buNone/>
              <a:defRPr sz="882" b="1"/>
            </a:lvl7pPr>
            <a:lvl8pPr marL="1764060" indent="0">
              <a:buNone/>
              <a:defRPr sz="882" b="1"/>
            </a:lvl8pPr>
            <a:lvl9pPr marL="2016069" indent="0">
              <a:buNone/>
              <a:defRPr sz="882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79" y="3931576"/>
            <a:ext cx="2132288" cy="578275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551658" y="2638492"/>
            <a:ext cx="2142790" cy="1293084"/>
          </a:xfrm>
        </p:spPr>
        <p:txBody>
          <a:bodyPr anchor="b"/>
          <a:lstStyle>
            <a:lvl1pPr marL="0" indent="0">
              <a:buNone/>
              <a:defRPr sz="1323" b="1"/>
            </a:lvl1pPr>
            <a:lvl2pPr marL="252009" indent="0">
              <a:buNone/>
              <a:defRPr sz="1102" b="1"/>
            </a:lvl2pPr>
            <a:lvl3pPr marL="504017" indent="0">
              <a:buNone/>
              <a:defRPr sz="992" b="1"/>
            </a:lvl3pPr>
            <a:lvl4pPr marL="756026" indent="0">
              <a:buNone/>
              <a:defRPr sz="882" b="1"/>
            </a:lvl4pPr>
            <a:lvl5pPr marL="1008035" indent="0">
              <a:buNone/>
              <a:defRPr sz="882" b="1"/>
            </a:lvl5pPr>
            <a:lvl6pPr marL="1260043" indent="0">
              <a:buNone/>
              <a:defRPr sz="882" b="1"/>
            </a:lvl6pPr>
            <a:lvl7pPr marL="1512052" indent="0">
              <a:buNone/>
              <a:defRPr sz="882" b="1"/>
            </a:lvl7pPr>
            <a:lvl8pPr marL="1764060" indent="0">
              <a:buNone/>
              <a:defRPr sz="882" b="1"/>
            </a:lvl8pPr>
            <a:lvl9pPr marL="2016069" indent="0">
              <a:buNone/>
              <a:defRPr sz="882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551658" y="3931576"/>
            <a:ext cx="2142790" cy="578275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833CD-1E80-7641-9BF8-80DBB5A6BD11}" type="datetimeFigureOut">
              <a:rPr lang="de-DE" smtClean="0"/>
              <a:t>18.04.2023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F0FA1-92D7-944B-A208-62F8117E7BB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166682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833CD-1E80-7641-9BF8-80DBB5A6BD11}" type="datetimeFigureOut">
              <a:rPr lang="de-DE" smtClean="0"/>
              <a:t>18.04.2023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F0FA1-92D7-944B-A208-62F8117E7BB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815875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833CD-1E80-7641-9BF8-80DBB5A6BD11}" type="datetimeFigureOut">
              <a:rPr lang="de-DE" smtClean="0"/>
              <a:t>18.04.2023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F0FA1-92D7-944B-A208-62F8117E7BB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683795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178" y="717550"/>
            <a:ext cx="1625632" cy="2511425"/>
          </a:xfrm>
        </p:spPr>
        <p:txBody>
          <a:bodyPr anchor="b"/>
          <a:lstStyle>
            <a:lvl1pPr>
              <a:defRPr sz="1764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790" y="1549711"/>
            <a:ext cx="2551658" cy="7648884"/>
          </a:xfrm>
        </p:spPr>
        <p:txBody>
          <a:bodyPr/>
          <a:lstStyle>
            <a:lvl1pPr>
              <a:defRPr sz="1764"/>
            </a:lvl1pPr>
            <a:lvl2pPr>
              <a:defRPr sz="1543"/>
            </a:lvl2pPr>
            <a:lvl3pPr>
              <a:defRPr sz="1323"/>
            </a:lvl3pPr>
            <a:lvl4pPr>
              <a:defRPr sz="1102"/>
            </a:lvl4pPr>
            <a:lvl5pPr>
              <a:defRPr sz="1102"/>
            </a:lvl5pPr>
            <a:lvl6pPr>
              <a:defRPr sz="1102"/>
            </a:lvl6pPr>
            <a:lvl7pPr>
              <a:defRPr sz="1102"/>
            </a:lvl7pPr>
            <a:lvl8pPr>
              <a:defRPr sz="1102"/>
            </a:lvl8pPr>
            <a:lvl9pPr>
              <a:defRPr sz="1102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7178" y="3228975"/>
            <a:ext cx="1625632" cy="5982076"/>
          </a:xfrm>
        </p:spPr>
        <p:txBody>
          <a:bodyPr/>
          <a:lstStyle>
            <a:lvl1pPr marL="0" indent="0">
              <a:buNone/>
              <a:defRPr sz="882"/>
            </a:lvl1pPr>
            <a:lvl2pPr marL="252009" indent="0">
              <a:buNone/>
              <a:defRPr sz="772"/>
            </a:lvl2pPr>
            <a:lvl3pPr marL="504017" indent="0">
              <a:buNone/>
              <a:defRPr sz="661"/>
            </a:lvl3pPr>
            <a:lvl4pPr marL="756026" indent="0">
              <a:buNone/>
              <a:defRPr sz="551"/>
            </a:lvl4pPr>
            <a:lvl5pPr marL="1008035" indent="0">
              <a:buNone/>
              <a:defRPr sz="551"/>
            </a:lvl5pPr>
            <a:lvl6pPr marL="1260043" indent="0">
              <a:buNone/>
              <a:defRPr sz="551"/>
            </a:lvl6pPr>
            <a:lvl7pPr marL="1512052" indent="0">
              <a:buNone/>
              <a:defRPr sz="551"/>
            </a:lvl7pPr>
            <a:lvl8pPr marL="1764060" indent="0">
              <a:buNone/>
              <a:defRPr sz="551"/>
            </a:lvl8pPr>
            <a:lvl9pPr marL="2016069" indent="0">
              <a:buNone/>
              <a:defRPr sz="55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833CD-1E80-7641-9BF8-80DBB5A6BD11}" type="datetimeFigureOut">
              <a:rPr lang="de-DE" smtClean="0"/>
              <a:t>18.04.2023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F0FA1-92D7-944B-A208-62F8117E7BB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260291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178" y="717550"/>
            <a:ext cx="1625632" cy="2511425"/>
          </a:xfrm>
        </p:spPr>
        <p:txBody>
          <a:bodyPr anchor="b"/>
          <a:lstStyle>
            <a:lvl1pPr>
              <a:defRPr sz="1764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142790" y="1549711"/>
            <a:ext cx="2551658" cy="7648884"/>
          </a:xfrm>
        </p:spPr>
        <p:txBody>
          <a:bodyPr anchor="t"/>
          <a:lstStyle>
            <a:lvl1pPr marL="0" indent="0">
              <a:buNone/>
              <a:defRPr sz="1764"/>
            </a:lvl1pPr>
            <a:lvl2pPr marL="252009" indent="0">
              <a:buNone/>
              <a:defRPr sz="1543"/>
            </a:lvl2pPr>
            <a:lvl3pPr marL="504017" indent="0">
              <a:buNone/>
              <a:defRPr sz="1323"/>
            </a:lvl3pPr>
            <a:lvl4pPr marL="756026" indent="0">
              <a:buNone/>
              <a:defRPr sz="1102"/>
            </a:lvl4pPr>
            <a:lvl5pPr marL="1008035" indent="0">
              <a:buNone/>
              <a:defRPr sz="1102"/>
            </a:lvl5pPr>
            <a:lvl6pPr marL="1260043" indent="0">
              <a:buNone/>
              <a:defRPr sz="1102"/>
            </a:lvl6pPr>
            <a:lvl7pPr marL="1512052" indent="0">
              <a:buNone/>
              <a:defRPr sz="1102"/>
            </a:lvl7pPr>
            <a:lvl8pPr marL="1764060" indent="0">
              <a:buNone/>
              <a:defRPr sz="1102"/>
            </a:lvl8pPr>
            <a:lvl9pPr marL="2016069" indent="0">
              <a:buNone/>
              <a:defRPr sz="1102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7178" y="3228975"/>
            <a:ext cx="1625632" cy="5982076"/>
          </a:xfrm>
        </p:spPr>
        <p:txBody>
          <a:bodyPr/>
          <a:lstStyle>
            <a:lvl1pPr marL="0" indent="0">
              <a:buNone/>
              <a:defRPr sz="882"/>
            </a:lvl1pPr>
            <a:lvl2pPr marL="252009" indent="0">
              <a:buNone/>
              <a:defRPr sz="772"/>
            </a:lvl2pPr>
            <a:lvl3pPr marL="504017" indent="0">
              <a:buNone/>
              <a:defRPr sz="661"/>
            </a:lvl3pPr>
            <a:lvl4pPr marL="756026" indent="0">
              <a:buNone/>
              <a:defRPr sz="551"/>
            </a:lvl4pPr>
            <a:lvl5pPr marL="1008035" indent="0">
              <a:buNone/>
              <a:defRPr sz="551"/>
            </a:lvl5pPr>
            <a:lvl6pPr marL="1260043" indent="0">
              <a:buNone/>
              <a:defRPr sz="551"/>
            </a:lvl6pPr>
            <a:lvl7pPr marL="1512052" indent="0">
              <a:buNone/>
              <a:defRPr sz="551"/>
            </a:lvl7pPr>
            <a:lvl8pPr marL="1764060" indent="0">
              <a:buNone/>
              <a:defRPr sz="551"/>
            </a:lvl8pPr>
            <a:lvl9pPr marL="2016069" indent="0">
              <a:buNone/>
              <a:defRPr sz="55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833CD-1E80-7641-9BF8-80DBB5A6BD11}" type="datetimeFigureOut">
              <a:rPr lang="de-DE" smtClean="0"/>
              <a:t>18.04.2023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F0FA1-92D7-944B-A208-62F8117E7BB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2632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6522" y="573046"/>
            <a:ext cx="4347270" cy="20803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6522" y="2865217"/>
            <a:ext cx="4347270" cy="68291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6522" y="9975941"/>
            <a:ext cx="1134070" cy="5730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3833CD-1E80-7641-9BF8-80DBB5A6BD11}" type="datetimeFigureOut">
              <a:rPr lang="de-DE" smtClean="0"/>
              <a:t>18.04.2023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69604" y="9975941"/>
            <a:ext cx="1701106" cy="5730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59721" y="9975941"/>
            <a:ext cx="1134070" cy="5730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FF0FA1-92D7-944B-A208-62F8117E7BB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95299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504017" rtl="0" eaLnBrk="1" latinLnBrk="0" hangingPunct="1">
        <a:lnSpc>
          <a:spcPct val="90000"/>
        </a:lnSpc>
        <a:spcBef>
          <a:spcPct val="0"/>
        </a:spcBef>
        <a:buNone/>
        <a:defRPr sz="242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6004" indent="-126004" algn="l" defTabSz="504017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543" kern="1200">
          <a:solidFill>
            <a:schemeClr val="tx1"/>
          </a:solidFill>
          <a:latin typeface="+mn-lt"/>
          <a:ea typeface="+mn-ea"/>
          <a:cs typeface="+mn-cs"/>
        </a:defRPr>
      </a:lvl1pPr>
      <a:lvl2pPr marL="378013" indent="-126004" algn="l" defTabSz="504017" rtl="0" eaLnBrk="1" latinLnBrk="0" hangingPunct="1">
        <a:lnSpc>
          <a:spcPct val="90000"/>
        </a:lnSpc>
        <a:spcBef>
          <a:spcPts val="276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2pPr>
      <a:lvl3pPr marL="630022" indent="-126004" algn="l" defTabSz="504017" rtl="0" eaLnBrk="1" latinLnBrk="0" hangingPunct="1">
        <a:lnSpc>
          <a:spcPct val="90000"/>
        </a:lnSpc>
        <a:spcBef>
          <a:spcPts val="276"/>
        </a:spcBef>
        <a:buFont typeface="Arial" panose="020B0604020202020204" pitchFamily="34" charset="0"/>
        <a:buChar char="•"/>
        <a:defRPr sz="1102" kern="1200">
          <a:solidFill>
            <a:schemeClr val="tx1"/>
          </a:solidFill>
          <a:latin typeface="+mn-lt"/>
          <a:ea typeface="+mn-ea"/>
          <a:cs typeface="+mn-cs"/>
        </a:defRPr>
      </a:lvl3pPr>
      <a:lvl4pPr marL="882030" indent="-126004" algn="l" defTabSz="504017" rtl="0" eaLnBrk="1" latinLnBrk="0" hangingPunct="1">
        <a:lnSpc>
          <a:spcPct val="90000"/>
        </a:lnSpc>
        <a:spcBef>
          <a:spcPts val="276"/>
        </a:spcBef>
        <a:buFont typeface="Arial" panose="020B0604020202020204" pitchFamily="34" charset="0"/>
        <a:buChar char="•"/>
        <a:defRPr sz="992" kern="1200">
          <a:solidFill>
            <a:schemeClr val="tx1"/>
          </a:solidFill>
          <a:latin typeface="+mn-lt"/>
          <a:ea typeface="+mn-ea"/>
          <a:cs typeface="+mn-cs"/>
        </a:defRPr>
      </a:lvl4pPr>
      <a:lvl5pPr marL="1134039" indent="-126004" algn="l" defTabSz="504017" rtl="0" eaLnBrk="1" latinLnBrk="0" hangingPunct="1">
        <a:lnSpc>
          <a:spcPct val="90000"/>
        </a:lnSpc>
        <a:spcBef>
          <a:spcPts val="276"/>
        </a:spcBef>
        <a:buFont typeface="Arial" panose="020B0604020202020204" pitchFamily="34" charset="0"/>
        <a:buChar char="•"/>
        <a:defRPr sz="992" kern="1200">
          <a:solidFill>
            <a:schemeClr val="tx1"/>
          </a:solidFill>
          <a:latin typeface="+mn-lt"/>
          <a:ea typeface="+mn-ea"/>
          <a:cs typeface="+mn-cs"/>
        </a:defRPr>
      </a:lvl5pPr>
      <a:lvl6pPr marL="1386048" indent="-126004" algn="l" defTabSz="504017" rtl="0" eaLnBrk="1" latinLnBrk="0" hangingPunct="1">
        <a:lnSpc>
          <a:spcPct val="90000"/>
        </a:lnSpc>
        <a:spcBef>
          <a:spcPts val="276"/>
        </a:spcBef>
        <a:buFont typeface="Arial" panose="020B0604020202020204" pitchFamily="34" charset="0"/>
        <a:buChar char="•"/>
        <a:defRPr sz="992" kern="1200">
          <a:solidFill>
            <a:schemeClr val="tx1"/>
          </a:solidFill>
          <a:latin typeface="+mn-lt"/>
          <a:ea typeface="+mn-ea"/>
          <a:cs typeface="+mn-cs"/>
        </a:defRPr>
      </a:lvl6pPr>
      <a:lvl7pPr marL="1638056" indent="-126004" algn="l" defTabSz="504017" rtl="0" eaLnBrk="1" latinLnBrk="0" hangingPunct="1">
        <a:lnSpc>
          <a:spcPct val="90000"/>
        </a:lnSpc>
        <a:spcBef>
          <a:spcPts val="276"/>
        </a:spcBef>
        <a:buFont typeface="Arial" panose="020B0604020202020204" pitchFamily="34" charset="0"/>
        <a:buChar char="•"/>
        <a:defRPr sz="992" kern="1200">
          <a:solidFill>
            <a:schemeClr val="tx1"/>
          </a:solidFill>
          <a:latin typeface="+mn-lt"/>
          <a:ea typeface="+mn-ea"/>
          <a:cs typeface="+mn-cs"/>
        </a:defRPr>
      </a:lvl7pPr>
      <a:lvl8pPr marL="1890065" indent="-126004" algn="l" defTabSz="504017" rtl="0" eaLnBrk="1" latinLnBrk="0" hangingPunct="1">
        <a:lnSpc>
          <a:spcPct val="90000"/>
        </a:lnSpc>
        <a:spcBef>
          <a:spcPts val="276"/>
        </a:spcBef>
        <a:buFont typeface="Arial" panose="020B0604020202020204" pitchFamily="34" charset="0"/>
        <a:buChar char="•"/>
        <a:defRPr sz="992" kern="1200">
          <a:solidFill>
            <a:schemeClr val="tx1"/>
          </a:solidFill>
          <a:latin typeface="+mn-lt"/>
          <a:ea typeface="+mn-ea"/>
          <a:cs typeface="+mn-cs"/>
        </a:defRPr>
      </a:lvl8pPr>
      <a:lvl9pPr marL="2142073" indent="-126004" algn="l" defTabSz="504017" rtl="0" eaLnBrk="1" latinLnBrk="0" hangingPunct="1">
        <a:lnSpc>
          <a:spcPct val="90000"/>
        </a:lnSpc>
        <a:spcBef>
          <a:spcPts val="276"/>
        </a:spcBef>
        <a:buFont typeface="Arial" panose="020B0604020202020204" pitchFamily="34" charset="0"/>
        <a:buChar char="•"/>
        <a:defRPr sz="99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4017" rtl="0" eaLnBrk="1" latinLnBrk="0" hangingPunct="1">
        <a:defRPr sz="992" kern="1200">
          <a:solidFill>
            <a:schemeClr val="tx1"/>
          </a:solidFill>
          <a:latin typeface="+mn-lt"/>
          <a:ea typeface="+mn-ea"/>
          <a:cs typeface="+mn-cs"/>
        </a:defRPr>
      </a:lvl1pPr>
      <a:lvl2pPr marL="252009" algn="l" defTabSz="504017" rtl="0" eaLnBrk="1" latinLnBrk="0" hangingPunct="1">
        <a:defRPr sz="992" kern="1200">
          <a:solidFill>
            <a:schemeClr val="tx1"/>
          </a:solidFill>
          <a:latin typeface="+mn-lt"/>
          <a:ea typeface="+mn-ea"/>
          <a:cs typeface="+mn-cs"/>
        </a:defRPr>
      </a:lvl2pPr>
      <a:lvl3pPr marL="504017" algn="l" defTabSz="504017" rtl="0" eaLnBrk="1" latinLnBrk="0" hangingPunct="1">
        <a:defRPr sz="992" kern="1200">
          <a:solidFill>
            <a:schemeClr val="tx1"/>
          </a:solidFill>
          <a:latin typeface="+mn-lt"/>
          <a:ea typeface="+mn-ea"/>
          <a:cs typeface="+mn-cs"/>
        </a:defRPr>
      </a:lvl3pPr>
      <a:lvl4pPr marL="756026" algn="l" defTabSz="504017" rtl="0" eaLnBrk="1" latinLnBrk="0" hangingPunct="1">
        <a:defRPr sz="992" kern="1200">
          <a:solidFill>
            <a:schemeClr val="tx1"/>
          </a:solidFill>
          <a:latin typeface="+mn-lt"/>
          <a:ea typeface="+mn-ea"/>
          <a:cs typeface="+mn-cs"/>
        </a:defRPr>
      </a:lvl4pPr>
      <a:lvl5pPr marL="1008035" algn="l" defTabSz="504017" rtl="0" eaLnBrk="1" latinLnBrk="0" hangingPunct="1">
        <a:defRPr sz="992" kern="1200">
          <a:solidFill>
            <a:schemeClr val="tx1"/>
          </a:solidFill>
          <a:latin typeface="+mn-lt"/>
          <a:ea typeface="+mn-ea"/>
          <a:cs typeface="+mn-cs"/>
        </a:defRPr>
      </a:lvl5pPr>
      <a:lvl6pPr marL="1260043" algn="l" defTabSz="504017" rtl="0" eaLnBrk="1" latinLnBrk="0" hangingPunct="1">
        <a:defRPr sz="992" kern="1200">
          <a:solidFill>
            <a:schemeClr val="tx1"/>
          </a:solidFill>
          <a:latin typeface="+mn-lt"/>
          <a:ea typeface="+mn-ea"/>
          <a:cs typeface="+mn-cs"/>
        </a:defRPr>
      </a:lvl6pPr>
      <a:lvl7pPr marL="1512052" algn="l" defTabSz="504017" rtl="0" eaLnBrk="1" latinLnBrk="0" hangingPunct="1">
        <a:defRPr sz="992" kern="1200">
          <a:solidFill>
            <a:schemeClr val="tx1"/>
          </a:solidFill>
          <a:latin typeface="+mn-lt"/>
          <a:ea typeface="+mn-ea"/>
          <a:cs typeface="+mn-cs"/>
        </a:defRPr>
      </a:lvl7pPr>
      <a:lvl8pPr marL="1764060" algn="l" defTabSz="504017" rtl="0" eaLnBrk="1" latinLnBrk="0" hangingPunct="1">
        <a:defRPr sz="992" kern="1200">
          <a:solidFill>
            <a:schemeClr val="tx1"/>
          </a:solidFill>
          <a:latin typeface="+mn-lt"/>
          <a:ea typeface="+mn-ea"/>
          <a:cs typeface="+mn-cs"/>
        </a:defRPr>
      </a:lvl8pPr>
      <a:lvl9pPr marL="2016069" algn="l" defTabSz="504017" rtl="0" eaLnBrk="1" latinLnBrk="0" hangingPunct="1">
        <a:defRPr sz="99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3.png"/><Relationship Id="rId5" Type="http://schemas.openxmlformats.org/officeDocument/2006/relationships/image" Target="../media/image8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4" Type="http://schemas.openxmlformats.org/officeDocument/2006/relationships/image" Target="../media/image2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1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17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23.png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4" Type="http://schemas.openxmlformats.org/officeDocument/2006/relationships/image" Target="../media/image2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9A66A3CE-3018-416C-96D3-34BCBF8D42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6" y="4629150"/>
            <a:ext cx="5029200" cy="6134100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DBE5E2E8-CCD5-C239-B3C1-B914C1DF18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156" y="173853"/>
            <a:ext cx="4680000" cy="10415544"/>
          </a:xfrm>
          <a:prstGeom prst="rect">
            <a:avLst/>
          </a:prstGeom>
        </p:spPr>
      </p:pic>
      <p:pic>
        <p:nvPicPr>
          <p:cNvPr id="16" name="Grafik 15" descr="Ein Bild, das dunkel, orange, geschnitten enthält.&#10;&#10;Automatisch generierte Beschreibung">
            <a:extLst>
              <a:ext uri="{FF2B5EF4-FFF2-40B4-BE49-F238E27FC236}">
                <a16:creationId xmlns:a16="http://schemas.microsoft.com/office/drawing/2014/main" id="{8AF72C9A-FCB2-661E-A50B-C716EAD78AC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3847" y="173852"/>
            <a:ext cx="3866309" cy="4281444"/>
          </a:xfrm>
          <a:prstGeom prst="rect">
            <a:avLst/>
          </a:prstGeom>
        </p:spPr>
      </p:pic>
      <p:pic>
        <p:nvPicPr>
          <p:cNvPr id="19" name="Grafik 18" descr="Ein Bild, das dunkel, geschnitten enthält.&#10;&#10;Automatisch generierte Beschreibung">
            <a:extLst>
              <a:ext uri="{FF2B5EF4-FFF2-40B4-BE49-F238E27FC236}">
                <a16:creationId xmlns:a16="http://schemas.microsoft.com/office/drawing/2014/main" id="{932E33F4-9838-6CE7-E581-E9493928CB3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0156" y="6153150"/>
            <a:ext cx="4352324" cy="4436248"/>
          </a:xfrm>
          <a:prstGeom prst="rect">
            <a:avLst/>
          </a:prstGeom>
        </p:spPr>
      </p:pic>
      <p:pic>
        <p:nvPicPr>
          <p:cNvPr id="21" name="Grafik 20" descr="Ein Bild, das Blume, Pflanze enthält.&#10;&#10;Automatisch generierte Beschreibung">
            <a:extLst>
              <a:ext uri="{FF2B5EF4-FFF2-40B4-BE49-F238E27FC236}">
                <a16:creationId xmlns:a16="http://schemas.microsoft.com/office/drawing/2014/main" id="{9C40DAB9-685F-44CA-1A13-05178A989D4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0346" y="5854808"/>
            <a:ext cx="1181100" cy="1562100"/>
          </a:xfrm>
          <a:prstGeom prst="rect">
            <a:avLst/>
          </a:prstGeom>
        </p:spPr>
      </p:pic>
      <p:pic>
        <p:nvPicPr>
          <p:cNvPr id="3" name="Grafik 2" descr="Ein Bild, das Text enthält.&#10;&#10;Automatisch generierte Beschreibung">
            <a:extLst>
              <a:ext uri="{FF2B5EF4-FFF2-40B4-BE49-F238E27FC236}">
                <a16:creationId xmlns:a16="http://schemas.microsoft.com/office/drawing/2014/main" id="{19B07F49-4E51-5452-128C-B2DFE2033E4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7715" y="4411741"/>
            <a:ext cx="3266974" cy="1562100"/>
          </a:xfrm>
          <a:prstGeom prst="rect">
            <a:avLst/>
          </a:prstGeom>
        </p:spPr>
      </p:pic>
      <p:pic>
        <p:nvPicPr>
          <p:cNvPr id="10" name="Grafik 9" descr="Ein Bild, das Text, Whiteboard enthält.&#10;&#10;Automatisch generierte Beschreibung">
            <a:extLst>
              <a:ext uri="{FF2B5EF4-FFF2-40B4-BE49-F238E27FC236}">
                <a16:creationId xmlns:a16="http://schemas.microsoft.com/office/drawing/2014/main" id="{0897113F-A98F-A1C3-FE3C-33307CED4D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9739" y="3511550"/>
            <a:ext cx="1562100" cy="111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5953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9A66A3CE-3018-416C-96D3-34BCBF8D42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6" y="4629150"/>
            <a:ext cx="5029200" cy="6134100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DBE5E2E8-CCD5-C239-B3C1-B914C1DF186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156" y="173853"/>
            <a:ext cx="4680000" cy="10415544"/>
          </a:xfrm>
          <a:prstGeom prst="rect">
            <a:avLst/>
          </a:prstGeom>
        </p:spPr>
      </p:pic>
      <p:pic>
        <p:nvPicPr>
          <p:cNvPr id="16" name="Grafik 15" descr="Ein Bild, das dunkel, orange, geschnitten enthält.&#10;&#10;Automatisch generierte Beschreibung">
            <a:extLst>
              <a:ext uri="{FF2B5EF4-FFF2-40B4-BE49-F238E27FC236}">
                <a16:creationId xmlns:a16="http://schemas.microsoft.com/office/drawing/2014/main" id="{8AF72C9A-FCB2-661E-A50B-C716EAD78AC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46263" y="173853"/>
            <a:ext cx="1713894" cy="4194839"/>
          </a:xfrm>
          <a:prstGeom prst="rect">
            <a:avLst/>
          </a:prstGeom>
        </p:spPr>
      </p:pic>
      <p:pic>
        <p:nvPicPr>
          <p:cNvPr id="19" name="Grafik 18" descr="Ein Bild, das dunkel, geschnitten enthält.&#10;&#10;Automatisch generierte Beschreibung">
            <a:extLst>
              <a:ext uri="{FF2B5EF4-FFF2-40B4-BE49-F238E27FC236}">
                <a16:creationId xmlns:a16="http://schemas.microsoft.com/office/drawing/2014/main" id="{932E33F4-9838-6CE7-E581-E9493928CB3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0155" y="6290440"/>
            <a:ext cx="1884336" cy="4298957"/>
          </a:xfrm>
          <a:prstGeom prst="rect">
            <a:avLst/>
          </a:prstGeom>
        </p:spPr>
      </p:pic>
      <p:pic>
        <p:nvPicPr>
          <p:cNvPr id="2" name="Grafik 1" descr="Ein Bild, das Blume, Pflanze enthält.&#10;&#10;Automatisch generierte Beschreibung">
            <a:extLst>
              <a:ext uri="{FF2B5EF4-FFF2-40B4-BE49-F238E27FC236}">
                <a16:creationId xmlns:a16="http://schemas.microsoft.com/office/drawing/2014/main" id="{124DB547-9052-6F6E-0ADD-92C92EB54AB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0346" y="3894963"/>
            <a:ext cx="1181100" cy="1562100"/>
          </a:xfrm>
          <a:prstGeom prst="rect">
            <a:avLst/>
          </a:prstGeom>
        </p:spPr>
      </p:pic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A453541E-E4B3-B602-079F-B06C2A71072B}"/>
              </a:ext>
            </a:extLst>
          </p:cNvPr>
          <p:cNvGrpSpPr/>
          <p:nvPr/>
        </p:nvGrpSpPr>
        <p:grpSpPr>
          <a:xfrm>
            <a:off x="616613" y="1393762"/>
            <a:ext cx="4388506" cy="537168"/>
            <a:chOff x="471650" y="1206154"/>
            <a:chExt cx="4388506" cy="537168"/>
          </a:xfrm>
        </p:grpSpPr>
        <p:grpSp>
          <p:nvGrpSpPr>
            <p:cNvPr id="31" name="Gruppieren 30">
              <a:extLst>
                <a:ext uri="{FF2B5EF4-FFF2-40B4-BE49-F238E27FC236}">
                  <a16:creationId xmlns:a16="http://schemas.microsoft.com/office/drawing/2014/main" id="{5CA35E88-283F-2FEE-4211-0605D4E75215}"/>
                </a:ext>
              </a:extLst>
            </p:cNvPr>
            <p:cNvGrpSpPr/>
            <p:nvPr/>
          </p:nvGrpSpPr>
          <p:grpSpPr>
            <a:xfrm>
              <a:off x="471650" y="1267510"/>
              <a:ext cx="4388506" cy="384721"/>
              <a:chOff x="471650" y="1267510"/>
              <a:chExt cx="4388506" cy="384721"/>
            </a:xfrm>
          </p:grpSpPr>
          <p:sp>
            <p:nvSpPr>
              <p:cNvPr id="5" name="Textfeld 4">
                <a:extLst>
                  <a:ext uri="{FF2B5EF4-FFF2-40B4-BE49-F238E27FC236}">
                    <a16:creationId xmlns:a16="http://schemas.microsoft.com/office/drawing/2014/main" id="{3C93CE52-8FBA-C865-9163-CF2E4B353672}"/>
                  </a:ext>
                </a:extLst>
              </p:cNvPr>
              <p:cNvSpPr txBox="1"/>
              <p:nvPr/>
            </p:nvSpPr>
            <p:spPr>
              <a:xfrm>
                <a:off x="471650" y="1267510"/>
                <a:ext cx="4388506" cy="3847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de-DE" sz="1200" dirty="0">
                    <a:solidFill>
                      <a:srgbClr val="64574F"/>
                    </a:solidFill>
                    <a:effectLst/>
                    <a:latin typeface="Arial Black" panose="020B0604020202020204" pitchFamily="34" charset="0"/>
                  </a:rPr>
                  <a:t>MARGHERITA</a:t>
                </a:r>
              </a:p>
              <a:p>
                <a:pPr>
                  <a:spcAft>
                    <a:spcPts val="600"/>
                  </a:spcAft>
                </a:pPr>
                <a:r>
                  <a:rPr lang="de-DE" sz="800" dirty="0">
                    <a:effectLst/>
                    <a:latin typeface="Arial" panose="020B0604020202020204" pitchFamily="34" charset="0"/>
                  </a:rPr>
                  <a:t>Mit würziger Tomatensoße und feinem Mozzarella-Käse</a:t>
                </a:r>
              </a:p>
            </p:txBody>
          </p:sp>
          <p:cxnSp>
            <p:nvCxnSpPr>
              <p:cNvPr id="14" name="Gerade Verbindung 13">
                <a:extLst>
                  <a:ext uri="{FF2B5EF4-FFF2-40B4-BE49-F238E27FC236}">
                    <a16:creationId xmlns:a16="http://schemas.microsoft.com/office/drawing/2014/main" id="{09679C63-4228-DD5E-0561-4F3F377A79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1650" y="1479186"/>
                <a:ext cx="2537136" cy="0"/>
              </a:xfrm>
              <a:prstGeom prst="line">
                <a:avLst/>
              </a:prstGeom>
              <a:ln w="12700">
                <a:solidFill>
                  <a:schemeClr val="bg2">
                    <a:lumMod val="25000"/>
                  </a:schemeClr>
                </a:solidFill>
                <a:prstDash val="sysDot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20" name="Grafik 19">
                <a:extLst>
                  <a:ext uri="{FF2B5EF4-FFF2-40B4-BE49-F238E27FC236}">
                    <a16:creationId xmlns:a16="http://schemas.microsoft.com/office/drawing/2014/main" id="{0BF6696C-0901-CA25-1DCA-D93DB1C29CA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52608" y="1290701"/>
                <a:ext cx="139700" cy="139700"/>
              </a:xfrm>
              <a:prstGeom prst="rect">
                <a:avLst/>
              </a:prstGeom>
            </p:spPr>
          </p:pic>
          <p:pic>
            <p:nvPicPr>
              <p:cNvPr id="22" name="Grafik 21">
                <a:extLst>
                  <a:ext uri="{FF2B5EF4-FFF2-40B4-BE49-F238E27FC236}">
                    <a16:creationId xmlns:a16="http://schemas.microsoft.com/office/drawing/2014/main" id="{98F642D1-9C88-C8AE-054C-93B806D2C1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710847" y="1294414"/>
                <a:ext cx="139700" cy="139700"/>
              </a:xfrm>
              <a:prstGeom prst="rect">
                <a:avLst/>
              </a:prstGeom>
            </p:spPr>
          </p:pic>
          <p:pic>
            <p:nvPicPr>
              <p:cNvPr id="24" name="Grafik 23">
                <a:extLst>
                  <a:ext uri="{FF2B5EF4-FFF2-40B4-BE49-F238E27FC236}">
                    <a16:creationId xmlns:a16="http://schemas.microsoft.com/office/drawing/2014/main" id="{65254AD7-D896-84D9-5500-009DEE16B1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869086" y="1290701"/>
                <a:ext cx="139700" cy="139700"/>
              </a:xfrm>
              <a:prstGeom prst="rect">
                <a:avLst/>
              </a:prstGeom>
            </p:spPr>
          </p:pic>
        </p:grpSp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EAE64F16-D003-B3C2-205B-BEA379A7AA2A}"/>
                </a:ext>
              </a:extLst>
            </p:cNvPr>
            <p:cNvSpPr/>
            <p:nvPr/>
          </p:nvSpPr>
          <p:spPr>
            <a:xfrm>
              <a:off x="3142041" y="1206154"/>
              <a:ext cx="537168" cy="53716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66B1BBA2-E093-74D6-FBC7-FCB8BCDEE17E}"/>
                </a:ext>
              </a:extLst>
            </p:cNvPr>
            <p:cNvSpPr txBox="1"/>
            <p:nvPr/>
          </p:nvSpPr>
          <p:spPr>
            <a:xfrm>
              <a:off x="3167717" y="1384392"/>
              <a:ext cx="48581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de-DE" sz="1200" dirty="0">
                  <a:solidFill>
                    <a:srgbClr val="64574F"/>
                  </a:solidFill>
                  <a:latin typeface="Arial Black" panose="020B0604020202020204" pitchFamily="34" charset="0"/>
                </a:rPr>
                <a:t>00.00</a:t>
              </a:r>
              <a:endParaRPr lang="de-DE" sz="1200" dirty="0"/>
            </a:p>
          </p:txBody>
        </p:sp>
        <p:sp>
          <p:nvSpPr>
            <p:cNvPr id="9" name="Textfeld 8">
              <a:extLst>
                <a:ext uri="{FF2B5EF4-FFF2-40B4-BE49-F238E27FC236}">
                  <a16:creationId xmlns:a16="http://schemas.microsoft.com/office/drawing/2014/main" id="{DA857924-2668-4232-1E7D-B3C994E3A773}"/>
                </a:ext>
              </a:extLst>
            </p:cNvPr>
            <p:cNvSpPr txBox="1"/>
            <p:nvPr/>
          </p:nvSpPr>
          <p:spPr>
            <a:xfrm>
              <a:off x="3347122" y="1587957"/>
              <a:ext cx="127006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de-DE" sz="800" dirty="0">
                  <a:solidFill>
                    <a:srgbClr val="64574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€*</a:t>
              </a:r>
              <a:endParaRPr lang="de-DE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44D30920-B827-B08F-F40B-225D697395F7}"/>
              </a:ext>
            </a:extLst>
          </p:cNvPr>
          <p:cNvGrpSpPr/>
          <p:nvPr/>
        </p:nvGrpSpPr>
        <p:grpSpPr>
          <a:xfrm>
            <a:off x="616613" y="2081425"/>
            <a:ext cx="4388506" cy="569187"/>
            <a:chOff x="471650" y="1206154"/>
            <a:chExt cx="4388506" cy="569187"/>
          </a:xfrm>
        </p:grpSpPr>
        <p:grpSp>
          <p:nvGrpSpPr>
            <p:cNvPr id="17" name="Gruppieren 16">
              <a:extLst>
                <a:ext uri="{FF2B5EF4-FFF2-40B4-BE49-F238E27FC236}">
                  <a16:creationId xmlns:a16="http://schemas.microsoft.com/office/drawing/2014/main" id="{5AB47B1C-5F3B-CF11-979A-861E5BB79A11}"/>
                </a:ext>
              </a:extLst>
            </p:cNvPr>
            <p:cNvGrpSpPr/>
            <p:nvPr/>
          </p:nvGrpSpPr>
          <p:grpSpPr>
            <a:xfrm>
              <a:off x="471650" y="1267510"/>
              <a:ext cx="4388506" cy="507831"/>
              <a:chOff x="471650" y="1267510"/>
              <a:chExt cx="4388506" cy="507831"/>
            </a:xfrm>
          </p:grpSpPr>
          <p:sp>
            <p:nvSpPr>
              <p:cNvPr id="25" name="Textfeld 24">
                <a:extLst>
                  <a:ext uri="{FF2B5EF4-FFF2-40B4-BE49-F238E27FC236}">
                    <a16:creationId xmlns:a16="http://schemas.microsoft.com/office/drawing/2014/main" id="{F3B26A56-094B-2F05-6972-9748C399B7A2}"/>
                  </a:ext>
                </a:extLst>
              </p:cNvPr>
              <p:cNvSpPr txBox="1"/>
              <p:nvPr/>
            </p:nvSpPr>
            <p:spPr>
              <a:xfrm>
                <a:off x="471650" y="1267510"/>
                <a:ext cx="4388506" cy="50783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de-DE" sz="1200" dirty="0">
                    <a:solidFill>
                      <a:srgbClr val="64574F"/>
                    </a:solidFill>
                    <a:effectLst/>
                    <a:latin typeface="Arial Black" panose="020B0604020202020204" pitchFamily="34" charset="0"/>
                  </a:rPr>
                  <a:t>VERDURE GRIGLIATE</a:t>
                </a:r>
              </a:p>
              <a:p>
                <a:pPr>
                  <a:spcAft>
                    <a:spcPts val="600"/>
                  </a:spcAft>
                </a:pPr>
                <a:r>
                  <a:rPr lang="de-DE" sz="800" dirty="0">
                    <a:effectLst/>
                    <a:latin typeface="Arial" panose="020B0604020202020204" pitchFamily="34" charset="0"/>
                  </a:rPr>
                  <a:t>Mit gegrillter Paprika, Zucchini, -Aubergine und feinem </a:t>
                </a:r>
                <a:br>
                  <a:rPr lang="de-DE" sz="800" dirty="0">
                    <a:effectLst/>
                    <a:latin typeface="Arial" panose="020B0604020202020204" pitchFamily="34" charset="0"/>
                  </a:rPr>
                </a:br>
                <a:r>
                  <a:rPr lang="de-DE" sz="800" dirty="0">
                    <a:effectLst/>
                    <a:latin typeface="Arial" panose="020B0604020202020204" pitchFamily="34" charset="0"/>
                  </a:rPr>
                  <a:t>Mozzarella-Käse</a:t>
                </a:r>
              </a:p>
            </p:txBody>
          </p:sp>
          <p:cxnSp>
            <p:nvCxnSpPr>
              <p:cNvPr id="26" name="Gerade Verbindung 25">
                <a:extLst>
                  <a:ext uri="{FF2B5EF4-FFF2-40B4-BE49-F238E27FC236}">
                    <a16:creationId xmlns:a16="http://schemas.microsoft.com/office/drawing/2014/main" id="{93548E26-8ED1-0756-8BB4-424070B35A4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1650" y="1479186"/>
                <a:ext cx="2537136" cy="0"/>
              </a:xfrm>
              <a:prstGeom prst="line">
                <a:avLst/>
              </a:prstGeom>
              <a:ln w="12700">
                <a:solidFill>
                  <a:schemeClr val="bg2">
                    <a:lumMod val="25000"/>
                  </a:schemeClr>
                </a:solidFill>
                <a:prstDash val="sysDot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27" name="Grafik 26">
                <a:extLst>
                  <a:ext uri="{FF2B5EF4-FFF2-40B4-BE49-F238E27FC236}">
                    <a16:creationId xmlns:a16="http://schemas.microsoft.com/office/drawing/2014/main" id="{7A3857AF-C1D4-45CD-C728-2320387FC20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52608" y="1290701"/>
                <a:ext cx="139700" cy="139700"/>
              </a:xfrm>
              <a:prstGeom prst="rect">
                <a:avLst/>
              </a:prstGeom>
            </p:spPr>
          </p:pic>
          <p:pic>
            <p:nvPicPr>
              <p:cNvPr id="28" name="Grafik 27">
                <a:extLst>
                  <a:ext uri="{FF2B5EF4-FFF2-40B4-BE49-F238E27FC236}">
                    <a16:creationId xmlns:a16="http://schemas.microsoft.com/office/drawing/2014/main" id="{2C3D84EA-E252-EF0F-ADF2-0635B531E86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710847" y="1294414"/>
                <a:ext cx="139700" cy="139700"/>
              </a:xfrm>
              <a:prstGeom prst="rect">
                <a:avLst/>
              </a:prstGeom>
            </p:spPr>
          </p:pic>
          <p:pic>
            <p:nvPicPr>
              <p:cNvPr id="29" name="Grafik 28">
                <a:extLst>
                  <a:ext uri="{FF2B5EF4-FFF2-40B4-BE49-F238E27FC236}">
                    <a16:creationId xmlns:a16="http://schemas.microsoft.com/office/drawing/2014/main" id="{C8F12222-AB22-47C0-14DD-40D09A3263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869086" y="1290701"/>
                <a:ext cx="139700" cy="139700"/>
              </a:xfrm>
              <a:prstGeom prst="rect">
                <a:avLst/>
              </a:prstGeom>
            </p:spPr>
          </p:pic>
        </p:grp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534F3CAA-A61D-BE33-614C-43AD7161C39E}"/>
                </a:ext>
              </a:extLst>
            </p:cNvPr>
            <p:cNvSpPr/>
            <p:nvPr/>
          </p:nvSpPr>
          <p:spPr>
            <a:xfrm>
              <a:off x="3142041" y="1206154"/>
              <a:ext cx="537168" cy="53716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" name="Textfeld 20">
              <a:extLst>
                <a:ext uri="{FF2B5EF4-FFF2-40B4-BE49-F238E27FC236}">
                  <a16:creationId xmlns:a16="http://schemas.microsoft.com/office/drawing/2014/main" id="{EEBF5098-F302-3A65-7277-8EF3A0C4973E}"/>
                </a:ext>
              </a:extLst>
            </p:cNvPr>
            <p:cNvSpPr txBox="1"/>
            <p:nvPr/>
          </p:nvSpPr>
          <p:spPr>
            <a:xfrm>
              <a:off x="3167717" y="1384392"/>
              <a:ext cx="48581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de-DE" sz="1200" dirty="0">
                  <a:solidFill>
                    <a:srgbClr val="64574F"/>
                  </a:solidFill>
                  <a:latin typeface="Arial Black" panose="020B0604020202020204" pitchFamily="34" charset="0"/>
                </a:rPr>
                <a:t>00.00</a:t>
              </a:r>
              <a:endParaRPr lang="de-DE" sz="1200" dirty="0"/>
            </a:p>
          </p:txBody>
        </p:sp>
        <p:sp>
          <p:nvSpPr>
            <p:cNvPr id="23" name="Textfeld 22">
              <a:extLst>
                <a:ext uri="{FF2B5EF4-FFF2-40B4-BE49-F238E27FC236}">
                  <a16:creationId xmlns:a16="http://schemas.microsoft.com/office/drawing/2014/main" id="{E93024DF-9C1B-C2BB-A81C-2828741E7544}"/>
                </a:ext>
              </a:extLst>
            </p:cNvPr>
            <p:cNvSpPr txBox="1"/>
            <p:nvPr/>
          </p:nvSpPr>
          <p:spPr>
            <a:xfrm>
              <a:off x="3347122" y="1587957"/>
              <a:ext cx="127006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de-DE" sz="800" dirty="0">
                  <a:solidFill>
                    <a:srgbClr val="64574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€*</a:t>
              </a:r>
              <a:endParaRPr lang="de-DE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0" name="Gruppieren 29">
            <a:extLst>
              <a:ext uri="{FF2B5EF4-FFF2-40B4-BE49-F238E27FC236}">
                <a16:creationId xmlns:a16="http://schemas.microsoft.com/office/drawing/2014/main" id="{97698B0A-085F-6E7A-09C9-5F181AD4ECEA}"/>
              </a:ext>
            </a:extLst>
          </p:cNvPr>
          <p:cNvGrpSpPr/>
          <p:nvPr/>
        </p:nvGrpSpPr>
        <p:grpSpPr>
          <a:xfrm>
            <a:off x="616613" y="2801107"/>
            <a:ext cx="4388506" cy="569187"/>
            <a:chOff x="471650" y="1206154"/>
            <a:chExt cx="4388506" cy="569187"/>
          </a:xfrm>
        </p:grpSpPr>
        <p:grpSp>
          <p:nvGrpSpPr>
            <p:cNvPr id="50" name="Gruppieren 49">
              <a:extLst>
                <a:ext uri="{FF2B5EF4-FFF2-40B4-BE49-F238E27FC236}">
                  <a16:creationId xmlns:a16="http://schemas.microsoft.com/office/drawing/2014/main" id="{54D16223-270B-3EBF-D918-E1B344B5578F}"/>
                </a:ext>
              </a:extLst>
            </p:cNvPr>
            <p:cNvGrpSpPr/>
            <p:nvPr/>
          </p:nvGrpSpPr>
          <p:grpSpPr>
            <a:xfrm>
              <a:off x="471650" y="1267510"/>
              <a:ext cx="4388506" cy="507831"/>
              <a:chOff x="471650" y="1267510"/>
              <a:chExt cx="4388506" cy="507831"/>
            </a:xfrm>
          </p:grpSpPr>
          <p:sp>
            <p:nvSpPr>
              <p:cNvPr id="60" name="Textfeld 59">
                <a:extLst>
                  <a:ext uri="{FF2B5EF4-FFF2-40B4-BE49-F238E27FC236}">
                    <a16:creationId xmlns:a16="http://schemas.microsoft.com/office/drawing/2014/main" id="{62C59A62-9991-A2A7-867B-283DFC90D9E4}"/>
                  </a:ext>
                </a:extLst>
              </p:cNvPr>
              <p:cNvSpPr txBox="1"/>
              <p:nvPr/>
            </p:nvSpPr>
            <p:spPr>
              <a:xfrm>
                <a:off x="471650" y="1267510"/>
                <a:ext cx="4388506" cy="50783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de-DE" sz="1200" dirty="0">
                    <a:solidFill>
                      <a:srgbClr val="64574F"/>
                    </a:solidFill>
                    <a:effectLst/>
                    <a:latin typeface="Arial Black" panose="020B0604020202020204" pitchFamily="34" charset="0"/>
                  </a:rPr>
                  <a:t>QUATTRO FORMAGGI</a:t>
                </a:r>
              </a:p>
              <a:p>
                <a:r>
                  <a:rPr lang="de-DE" sz="800" dirty="0">
                    <a:effectLst/>
                    <a:latin typeface="Arial" panose="020B0604020202020204" pitchFamily="34" charset="0"/>
                  </a:rPr>
                  <a:t>Mit Emmentaler-, </a:t>
                </a:r>
                <a:r>
                  <a:rPr lang="de-DE" sz="800" dirty="0" err="1">
                    <a:effectLst/>
                    <a:latin typeface="Arial" panose="020B0604020202020204" pitchFamily="34" charset="0"/>
                  </a:rPr>
                  <a:t>Provolone</a:t>
                </a:r>
                <a:r>
                  <a:rPr lang="de-DE" sz="800" dirty="0">
                    <a:effectLst/>
                    <a:latin typeface="Arial" panose="020B0604020202020204" pitchFamily="34" charset="0"/>
                  </a:rPr>
                  <a:t>-, Blauschimmel- und </a:t>
                </a:r>
                <a:br>
                  <a:rPr lang="de-DE" sz="800" dirty="0">
                    <a:effectLst/>
                    <a:latin typeface="Arial" panose="020B0604020202020204" pitchFamily="34" charset="0"/>
                  </a:rPr>
                </a:br>
                <a:r>
                  <a:rPr lang="de-DE" sz="800" dirty="0">
                    <a:effectLst/>
                    <a:latin typeface="Arial" panose="020B0604020202020204" pitchFamily="34" charset="0"/>
                  </a:rPr>
                  <a:t>Mozzarella-Käse</a:t>
                </a:r>
              </a:p>
            </p:txBody>
          </p:sp>
          <p:cxnSp>
            <p:nvCxnSpPr>
              <p:cNvPr id="61" name="Gerade Verbindung 60">
                <a:extLst>
                  <a:ext uri="{FF2B5EF4-FFF2-40B4-BE49-F238E27FC236}">
                    <a16:creationId xmlns:a16="http://schemas.microsoft.com/office/drawing/2014/main" id="{17FC1E10-6990-C685-C0BC-5F32FE1ED72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1650" y="1479186"/>
                <a:ext cx="2537136" cy="0"/>
              </a:xfrm>
              <a:prstGeom prst="line">
                <a:avLst/>
              </a:prstGeom>
              <a:ln w="12700">
                <a:solidFill>
                  <a:schemeClr val="bg2">
                    <a:lumMod val="25000"/>
                  </a:schemeClr>
                </a:solidFill>
                <a:prstDash val="sysDot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62" name="Grafik 61">
                <a:extLst>
                  <a:ext uri="{FF2B5EF4-FFF2-40B4-BE49-F238E27FC236}">
                    <a16:creationId xmlns:a16="http://schemas.microsoft.com/office/drawing/2014/main" id="{EE948BA7-0B17-6C41-B2EE-117F8091804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52608" y="1290701"/>
                <a:ext cx="139700" cy="139700"/>
              </a:xfrm>
              <a:prstGeom prst="rect">
                <a:avLst/>
              </a:prstGeom>
            </p:spPr>
          </p:pic>
          <p:pic>
            <p:nvPicPr>
              <p:cNvPr id="63" name="Grafik 62">
                <a:extLst>
                  <a:ext uri="{FF2B5EF4-FFF2-40B4-BE49-F238E27FC236}">
                    <a16:creationId xmlns:a16="http://schemas.microsoft.com/office/drawing/2014/main" id="{E586F207-C645-C2E3-C013-D51A45193B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710847" y="1294414"/>
                <a:ext cx="139700" cy="139700"/>
              </a:xfrm>
              <a:prstGeom prst="rect">
                <a:avLst/>
              </a:prstGeom>
            </p:spPr>
          </p:pic>
          <p:pic>
            <p:nvPicPr>
              <p:cNvPr id="64" name="Grafik 63">
                <a:extLst>
                  <a:ext uri="{FF2B5EF4-FFF2-40B4-BE49-F238E27FC236}">
                    <a16:creationId xmlns:a16="http://schemas.microsoft.com/office/drawing/2014/main" id="{B3E1BAAF-0D58-0BDB-26B3-E864499722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869086" y="1290701"/>
                <a:ext cx="139700" cy="139700"/>
              </a:xfrm>
              <a:prstGeom prst="rect">
                <a:avLst/>
              </a:prstGeom>
            </p:spPr>
          </p:pic>
        </p:grp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556D4CBD-8B3B-47CF-C781-FBD401273310}"/>
                </a:ext>
              </a:extLst>
            </p:cNvPr>
            <p:cNvSpPr/>
            <p:nvPr/>
          </p:nvSpPr>
          <p:spPr>
            <a:xfrm>
              <a:off x="3142041" y="1206154"/>
              <a:ext cx="537168" cy="53716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8" name="Textfeld 57">
              <a:extLst>
                <a:ext uri="{FF2B5EF4-FFF2-40B4-BE49-F238E27FC236}">
                  <a16:creationId xmlns:a16="http://schemas.microsoft.com/office/drawing/2014/main" id="{6DA7957F-BEEA-69BD-D019-E9F9C71A493D}"/>
                </a:ext>
              </a:extLst>
            </p:cNvPr>
            <p:cNvSpPr txBox="1"/>
            <p:nvPr/>
          </p:nvSpPr>
          <p:spPr>
            <a:xfrm>
              <a:off x="3167717" y="1384392"/>
              <a:ext cx="48581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de-DE" sz="1200" dirty="0">
                  <a:solidFill>
                    <a:srgbClr val="64574F"/>
                  </a:solidFill>
                  <a:latin typeface="Arial Black" panose="020B0604020202020204" pitchFamily="34" charset="0"/>
                </a:rPr>
                <a:t>00.00</a:t>
              </a:r>
              <a:endParaRPr lang="de-DE" sz="1200" dirty="0"/>
            </a:p>
          </p:txBody>
        </p:sp>
        <p:sp>
          <p:nvSpPr>
            <p:cNvPr id="59" name="Textfeld 58">
              <a:extLst>
                <a:ext uri="{FF2B5EF4-FFF2-40B4-BE49-F238E27FC236}">
                  <a16:creationId xmlns:a16="http://schemas.microsoft.com/office/drawing/2014/main" id="{FD8ABEC5-6185-668F-ABEB-4CC3033E3A57}"/>
                </a:ext>
              </a:extLst>
            </p:cNvPr>
            <p:cNvSpPr txBox="1"/>
            <p:nvPr/>
          </p:nvSpPr>
          <p:spPr>
            <a:xfrm>
              <a:off x="3347122" y="1587957"/>
              <a:ext cx="127006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de-DE" sz="800" dirty="0">
                  <a:solidFill>
                    <a:srgbClr val="64574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€*</a:t>
              </a:r>
              <a:endParaRPr lang="de-DE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7" name="Gruppieren 76">
            <a:extLst>
              <a:ext uri="{FF2B5EF4-FFF2-40B4-BE49-F238E27FC236}">
                <a16:creationId xmlns:a16="http://schemas.microsoft.com/office/drawing/2014/main" id="{238FDC1D-740F-E97C-6A50-8C5E5BA8C96D}"/>
              </a:ext>
            </a:extLst>
          </p:cNvPr>
          <p:cNvGrpSpPr/>
          <p:nvPr/>
        </p:nvGrpSpPr>
        <p:grpSpPr>
          <a:xfrm>
            <a:off x="616613" y="3520789"/>
            <a:ext cx="4388506" cy="537168"/>
            <a:chOff x="471650" y="3132345"/>
            <a:chExt cx="4388506" cy="537168"/>
          </a:xfrm>
        </p:grpSpPr>
        <p:grpSp>
          <p:nvGrpSpPr>
            <p:cNvPr id="65" name="Gruppieren 64">
              <a:extLst>
                <a:ext uri="{FF2B5EF4-FFF2-40B4-BE49-F238E27FC236}">
                  <a16:creationId xmlns:a16="http://schemas.microsoft.com/office/drawing/2014/main" id="{66C9EEDC-36A7-DC88-A9B0-4623345FB234}"/>
                </a:ext>
              </a:extLst>
            </p:cNvPr>
            <p:cNvGrpSpPr/>
            <p:nvPr/>
          </p:nvGrpSpPr>
          <p:grpSpPr>
            <a:xfrm>
              <a:off x="471650" y="3132345"/>
              <a:ext cx="4388506" cy="537168"/>
              <a:chOff x="471650" y="1206154"/>
              <a:chExt cx="4388506" cy="537168"/>
            </a:xfrm>
          </p:grpSpPr>
          <p:grpSp>
            <p:nvGrpSpPr>
              <p:cNvPr id="66" name="Gruppieren 65">
                <a:extLst>
                  <a:ext uri="{FF2B5EF4-FFF2-40B4-BE49-F238E27FC236}">
                    <a16:creationId xmlns:a16="http://schemas.microsoft.com/office/drawing/2014/main" id="{F5D9FAC2-9238-203D-797F-F369ABFAAB87}"/>
                  </a:ext>
                </a:extLst>
              </p:cNvPr>
              <p:cNvGrpSpPr/>
              <p:nvPr/>
            </p:nvGrpSpPr>
            <p:grpSpPr>
              <a:xfrm>
                <a:off x="471650" y="1267510"/>
                <a:ext cx="4388506" cy="384721"/>
                <a:chOff x="471650" y="1267510"/>
                <a:chExt cx="4388506" cy="384721"/>
              </a:xfrm>
            </p:grpSpPr>
            <p:sp>
              <p:nvSpPr>
                <p:cNvPr id="70" name="Textfeld 69">
                  <a:extLst>
                    <a:ext uri="{FF2B5EF4-FFF2-40B4-BE49-F238E27FC236}">
                      <a16:creationId xmlns:a16="http://schemas.microsoft.com/office/drawing/2014/main" id="{FE770A3C-A57A-431C-DCCA-B3D0E33C2BAD}"/>
                    </a:ext>
                  </a:extLst>
                </p:cNvPr>
                <p:cNvSpPr txBox="1"/>
                <p:nvPr/>
              </p:nvSpPr>
              <p:spPr>
                <a:xfrm>
                  <a:off x="471650" y="1267510"/>
                  <a:ext cx="4388506" cy="38472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>
                    <a:spcAft>
                      <a:spcPts val="600"/>
                    </a:spcAft>
                  </a:pPr>
                  <a:r>
                    <a:rPr lang="de-DE" sz="1200" dirty="0">
                      <a:solidFill>
                        <a:srgbClr val="64574F"/>
                      </a:solidFill>
                      <a:effectLst/>
                      <a:latin typeface="Arial Black" panose="020B0604020202020204" pitchFamily="34" charset="0"/>
                    </a:rPr>
                    <a:t>TONNO </a:t>
                  </a:r>
                </a:p>
                <a:p>
                  <a:r>
                    <a:rPr lang="de-DE" sz="800" dirty="0">
                      <a:effectLst/>
                      <a:latin typeface="Arial" panose="020B0604020202020204" pitchFamily="34" charset="0"/>
                    </a:rPr>
                    <a:t>Mit Thunfisch-Zwiebel-Belag und feinem Mozzarella-Käse</a:t>
                  </a:r>
                </a:p>
              </p:txBody>
            </p:sp>
            <p:cxnSp>
              <p:nvCxnSpPr>
                <p:cNvPr id="71" name="Gerade Verbindung 70">
                  <a:extLst>
                    <a:ext uri="{FF2B5EF4-FFF2-40B4-BE49-F238E27FC236}">
                      <a16:creationId xmlns:a16="http://schemas.microsoft.com/office/drawing/2014/main" id="{74151774-8417-38CA-87B5-D2003FF6E77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71650" y="1479186"/>
                  <a:ext cx="2537136" cy="0"/>
                </a:xfrm>
                <a:prstGeom prst="line">
                  <a:avLst/>
                </a:prstGeom>
                <a:ln w="1270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pic>
              <p:nvPicPr>
                <p:cNvPr id="73" name="Grafik 72">
                  <a:extLst>
                    <a:ext uri="{FF2B5EF4-FFF2-40B4-BE49-F238E27FC236}">
                      <a16:creationId xmlns:a16="http://schemas.microsoft.com/office/drawing/2014/main" id="{7A5C0CD3-F6B0-F2AE-9CB7-B9F0FC7806D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552608" y="1294414"/>
                  <a:ext cx="139700" cy="139700"/>
                </a:xfrm>
                <a:prstGeom prst="rect">
                  <a:avLst/>
                </a:prstGeom>
              </p:spPr>
            </p:pic>
            <p:pic>
              <p:nvPicPr>
                <p:cNvPr id="74" name="Grafik 73">
                  <a:extLst>
                    <a:ext uri="{FF2B5EF4-FFF2-40B4-BE49-F238E27FC236}">
                      <a16:creationId xmlns:a16="http://schemas.microsoft.com/office/drawing/2014/main" id="{45F8F18A-447A-7417-080E-C412BCF894F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10847" y="1290701"/>
                  <a:ext cx="139700" cy="139700"/>
                </a:xfrm>
                <a:prstGeom prst="rect">
                  <a:avLst/>
                </a:prstGeom>
              </p:spPr>
            </p:pic>
          </p:grpSp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8C7AEC33-4E4F-D0FB-1563-C306B9ABDCB6}"/>
                  </a:ext>
                </a:extLst>
              </p:cNvPr>
              <p:cNvSpPr/>
              <p:nvPr/>
            </p:nvSpPr>
            <p:spPr>
              <a:xfrm>
                <a:off x="3142041" y="1206154"/>
                <a:ext cx="537168" cy="53716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8" name="Textfeld 67">
                <a:extLst>
                  <a:ext uri="{FF2B5EF4-FFF2-40B4-BE49-F238E27FC236}">
                    <a16:creationId xmlns:a16="http://schemas.microsoft.com/office/drawing/2014/main" id="{C600E3F5-29B8-1266-8F0D-7C0544ED4CC5}"/>
                  </a:ext>
                </a:extLst>
              </p:cNvPr>
              <p:cNvSpPr txBox="1"/>
              <p:nvPr/>
            </p:nvSpPr>
            <p:spPr>
              <a:xfrm>
                <a:off x="3167717" y="1384392"/>
                <a:ext cx="485816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de-DE" sz="1200" dirty="0">
                    <a:solidFill>
                      <a:srgbClr val="64574F"/>
                    </a:solidFill>
                    <a:latin typeface="Arial Black" panose="020B0604020202020204" pitchFamily="34" charset="0"/>
                  </a:rPr>
                  <a:t>00.00</a:t>
                </a:r>
                <a:endParaRPr lang="de-DE" sz="1200" dirty="0"/>
              </a:p>
            </p:txBody>
          </p:sp>
          <p:sp>
            <p:nvSpPr>
              <p:cNvPr id="69" name="Textfeld 68">
                <a:extLst>
                  <a:ext uri="{FF2B5EF4-FFF2-40B4-BE49-F238E27FC236}">
                    <a16:creationId xmlns:a16="http://schemas.microsoft.com/office/drawing/2014/main" id="{AA1F81E1-6E41-A801-534C-D18935D073E0}"/>
                  </a:ext>
                </a:extLst>
              </p:cNvPr>
              <p:cNvSpPr txBox="1"/>
              <p:nvPr/>
            </p:nvSpPr>
            <p:spPr>
              <a:xfrm>
                <a:off x="3347122" y="1587957"/>
                <a:ext cx="127006" cy="12311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de-DE" sz="800" dirty="0">
                    <a:solidFill>
                      <a:srgbClr val="64574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€*</a:t>
                </a:r>
                <a:endParaRPr lang="de-DE" sz="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76" name="Grafik 75">
              <a:extLst>
                <a:ext uri="{FF2B5EF4-FFF2-40B4-BE49-F238E27FC236}">
                  <a16:creationId xmlns:a16="http://schemas.microsoft.com/office/drawing/2014/main" id="{27C8C438-214F-7C32-C807-29B615416FB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80877" y="3216892"/>
              <a:ext cx="139700" cy="139700"/>
            </a:xfrm>
            <a:prstGeom prst="rect">
              <a:avLst/>
            </a:prstGeom>
          </p:spPr>
        </p:pic>
      </p:grpSp>
      <p:grpSp>
        <p:nvGrpSpPr>
          <p:cNvPr id="79" name="Gruppieren 78">
            <a:extLst>
              <a:ext uri="{FF2B5EF4-FFF2-40B4-BE49-F238E27FC236}">
                <a16:creationId xmlns:a16="http://schemas.microsoft.com/office/drawing/2014/main" id="{F316A8EA-4731-34B7-E309-DF7388A09CA1}"/>
              </a:ext>
            </a:extLst>
          </p:cNvPr>
          <p:cNvGrpSpPr/>
          <p:nvPr/>
        </p:nvGrpSpPr>
        <p:grpSpPr>
          <a:xfrm>
            <a:off x="616613" y="4208452"/>
            <a:ext cx="4388506" cy="537168"/>
            <a:chOff x="471650" y="1206154"/>
            <a:chExt cx="4388506" cy="537168"/>
          </a:xfrm>
        </p:grpSpPr>
        <p:grpSp>
          <p:nvGrpSpPr>
            <p:cNvPr id="81" name="Gruppieren 80">
              <a:extLst>
                <a:ext uri="{FF2B5EF4-FFF2-40B4-BE49-F238E27FC236}">
                  <a16:creationId xmlns:a16="http://schemas.microsoft.com/office/drawing/2014/main" id="{01EC1800-9CB5-757D-A584-9895296DA3FE}"/>
                </a:ext>
              </a:extLst>
            </p:cNvPr>
            <p:cNvGrpSpPr/>
            <p:nvPr/>
          </p:nvGrpSpPr>
          <p:grpSpPr>
            <a:xfrm>
              <a:off x="471650" y="1267510"/>
              <a:ext cx="4388506" cy="384721"/>
              <a:chOff x="471650" y="1267510"/>
              <a:chExt cx="4388506" cy="384721"/>
            </a:xfrm>
          </p:grpSpPr>
          <p:sp>
            <p:nvSpPr>
              <p:cNvPr id="85" name="Textfeld 84">
                <a:extLst>
                  <a:ext uri="{FF2B5EF4-FFF2-40B4-BE49-F238E27FC236}">
                    <a16:creationId xmlns:a16="http://schemas.microsoft.com/office/drawing/2014/main" id="{864F0D20-D6F3-5652-A7CA-25C89A9F3F2E}"/>
                  </a:ext>
                </a:extLst>
              </p:cNvPr>
              <p:cNvSpPr txBox="1"/>
              <p:nvPr/>
            </p:nvSpPr>
            <p:spPr>
              <a:xfrm>
                <a:off x="471650" y="1267510"/>
                <a:ext cx="4388506" cy="3847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de-DE" sz="1200" dirty="0">
                    <a:solidFill>
                      <a:srgbClr val="64574F"/>
                    </a:solidFill>
                    <a:effectLst/>
                    <a:latin typeface="Arial Black" panose="020B0604020202020204" pitchFamily="34" charset="0"/>
                  </a:rPr>
                  <a:t>SALAME </a:t>
                </a:r>
              </a:p>
              <a:p>
                <a:r>
                  <a:rPr lang="de-DE" sz="800" dirty="0">
                    <a:effectLst/>
                    <a:latin typeface="Arial" panose="020B0604020202020204" pitchFamily="34" charset="0"/>
                  </a:rPr>
                  <a:t>Mit herzhafter Salami und feinem Mozzarella-Käse</a:t>
                </a:r>
              </a:p>
            </p:txBody>
          </p:sp>
          <p:cxnSp>
            <p:nvCxnSpPr>
              <p:cNvPr id="86" name="Gerade Verbindung 85">
                <a:extLst>
                  <a:ext uri="{FF2B5EF4-FFF2-40B4-BE49-F238E27FC236}">
                    <a16:creationId xmlns:a16="http://schemas.microsoft.com/office/drawing/2014/main" id="{ED00C97A-6026-A4A0-BC7F-36AE434A17B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1650" y="1479186"/>
                <a:ext cx="2537136" cy="0"/>
              </a:xfrm>
              <a:prstGeom prst="line">
                <a:avLst/>
              </a:prstGeom>
              <a:ln w="12700">
                <a:solidFill>
                  <a:schemeClr val="bg2">
                    <a:lumMod val="25000"/>
                  </a:schemeClr>
                </a:solidFill>
                <a:prstDash val="sysDot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87" name="Grafik 86">
                <a:extLst>
                  <a:ext uri="{FF2B5EF4-FFF2-40B4-BE49-F238E27FC236}">
                    <a16:creationId xmlns:a16="http://schemas.microsoft.com/office/drawing/2014/main" id="{43F36BF2-80B2-CB22-3193-05C54F94CC6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677685" y="1294779"/>
                <a:ext cx="139700" cy="139700"/>
              </a:xfrm>
              <a:prstGeom prst="rect">
                <a:avLst/>
              </a:prstGeom>
            </p:spPr>
          </p:pic>
          <p:pic>
            <p:nvPicPr>
              <p:cNvPr id="88" name="Grafik 87">
                <a:extLst>
                  <a:ext uri="{FF2B5EF4-FFF2-40B4-BE49-F238E27FC236}">
                    <a16:creationId xmlns:a16="http://schemas.microsoft.com/office/drawing/2014/main" id="{8DE690FB-1939-73E7-DD67-BEC4F833300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835924" y="1291066"/>
                <a:ext cx="139700" cy="139700"/>
              </a:xfrm>
              <a:prstGeom prst="rect">
                <a:avLst/>
              </a:prstGeom>
            </p:spPr>
          </p:pic>
        </p:grp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F9379939-DF6F-2EC0-2D1E-BCA95ACB97FD}"/>
                </a:ext>
              </a:extLst>
            </p:cNvPr>
            <p:cNvSpPr/>
            <p:nvPr/>
          </p:nvSpPr>
          <p:spPr>
            <a:xfrm>
              <a:off x="3142041" y="1206154"/>
              <a:ext cx="537168" cy="53716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3" name="Textfeld 82">
              <a:extLst>
                <a:ext uri="{FF2B5EF4-FFF2-40B4-BE49-F238E27FC236}">
                  <a16:creationId xmlns:a16="http://schemas.microsoft.com/office/drawing/2014/main" id="{201E27FC-3472-AC1B-96AA-C1979BF9D3AA}"/>
                </a:ext>
              </a:extLst>
            </p:cNvPr>
            <p:cNvSpPr txBox="1"/>
            <p:nvPr/>
          </p:nvSpPr>
          <p:spPr>
            <a:xfrm>
              <a:off x="3167717" y="1384392"/>
              <a:ext cx="48581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de-DE" sz="1200" dirty="0">
                  <a:solidFill>
                    <a:srgbClr val="64574F"/>
                  </a:solidFill>
                  <a:latin typeface="Arial Black" panose="020B0604020202020204" pitchFamily="34" charset="0"/>
                </a:rPr>
                <a:t>00.00</a:t>
              </a:r>
              <a:endParaRPr lang="de-DE" sz="1200" dirty="0"/>
            </a:p>
          </p:txBody>
        </p:sp>
        <p:sp>
          <p:nvSpPr>
            <p:cNvPr id="84" name="Textfeld 83">
              <a:extLst>
                <a:ext uri="{FF2B5EF4-FFF2-40B4-BE49-F238E27FC236}">
                  <a16:creationId xmlns:a16="http://schemas.microsoft.com/office/drawing/2014/main" id="{8879E286-C40D-E07D-37D1-267F130A29B1}"/>
                </a:ext>
              </a:extLst>
            </p:cNvPr>
            <p:cNvSpPr txBox="1"/>
            <p:nvPr/>
          </p:nvSpPr>
          <p:spPr>
            <a:xfrm>
              <a:off x="3347122" y="1587957"/>
              <a:ext cx="127006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de-DE" sz="800" dirty="0">
                  <a:solidFill>
                    <a:srgbClr val="64574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€*</a:t>
              </a:r>
              <a:endParaRPr lang="de-DE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06" name="Gruppieren 105">
            <a:extLst>
              <a:ext uri="{FF2B5EF4-FFF2-40B4-BE49-F238E27FC236}">
                <a16:creationId xmlns:a16="http://schemas.microsoft.com/office/drawing/2014/main" id="{5A6C2935-4F56-E303-5DCF-969E4B8F58BE}"/>
              </a:ext>
            </a:extLst>
          </p:cNvPr>
          <p:cNvGrpSpPr/>
          <p:nvPr/>
        </p:nvGrpSpPr>
        <p:grpSpPr>
          <a:xfrm>
            <a:off x="1158917" y="4905640"/>
            <a:ext cx="3222896" cy="537168"/>
            <a:chOff x="1339516" y="4690228"/>
            <a:chExt cx="3222896" cy="537168"/>
          </a:xfrm>
        </p:grpSpPr>
        <p:sp>
          <p:nvSpPr>
            <p:cNvPr id="99" name="Textfeld 98">
              <a:extLst>
                <a:ext uri="{FF2B5EF4-FFF2-40B4-BE49-F238E27FC236}">
                  <a16:creationId xmlns:a16="http://schemas.microsoft.com/office/drawing/2014/main" id="{34BAA84B-D0AC-35DC-0377-55FAEB9F0F63}"/>
                </a:ext>
              </a:extLst>
            </p:cNvPr>
            <p:cNvSpPr txBox="1"/>
            <p:nvPr/>
          </p:nvSpPr>
          <p:spPr>
            <a:xfrm>
              <a:off x="2013485" y="4751584"/>
              <a:ext cx="2548927" cy="384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de-DE" sz="1200" dirty="0">
                  <a:solidFill>
                    <a:srgbClr val="64574F"/>
                  </a:solidFill>
                  <a:effectLst/>
                  <a:latin typeface="Arial Black" panose="020B0604020202020204" pitchFamily="34" charset="0"/>
                </a:rPr>
                <a:t>PROSCIUTTO </a:t>
              </a:r>
            </a:p>
            <a:p>
              <a:r>
                <a:rPr lang="de-DE" sz="800" dirty="0">
                  <a:effectLst/>
                  <a:latin typeface="Arial" panose="020B0604020202020204" pitchFamily="34" charset="0"/>
                </a:rPr>
                <a:t>Mit herzhafter Salami und feinem Mozzarella-Käse</a:t>
              </a:r>
            </a:p>
          </p:txBody>
        </p:sp>
        <p:cxnSp>
          <p:nvCxnSpPr>
            <p:cNvPr id="100" name="Gerade Verbindung 99">
              <a:extLst>
                <a:ext uri="{FF2B5EF4-FFF2-40B4-BE49-F238E27FC236}">
                  <a16:creationId xmlns:a16="http://schemas.microsoft.com/office/drawing/2014/main" id="{0D004A5D-ED97-5842-EF1A-5C7C17756764}"/>
                </a:ext>
              </a:extLst>
            </p:cNvPr>
            <p:cNvCxnSpPr>
              <a:cxnSpLocks/>
            </p:cNvCxnSpPr>
            <p:nvPr/>
          </p:nvCxnSpPr>
          <p:spPr>
            <a:xfrm>
              <a:off x="2013485" y="4963260"/>
              <a:ext cx="253713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  <a:prstDash val="sysDot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79902AC2-F324-4400-E0C6-0C077DE40B63}"/>
                </a:ext>
              </a:extLst>
            </p:cNvPr>
            <p:cNvSpPr/>
            <p:nvPr/>
          </p:nvSpPr>
          <p:spPr>
            <a:xfrm>
              <a:off x="1339516" y="4690228"/>
              <a:ext cx="537168" cy="53716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7" name="Textfeld 96">
              <a:extLst>
                <a:ext uri="{FF2B5EF4-FFF2-40B4-BE49-F238E27FC236}">
                  <a16:creationId xmlns:a16="http://schemas.microsoft.com/office/drawing/2014/main" id="{67EB8120-C92A-A031-CE55-826A9AF0ECB8}"/>
                </a:ext>
              </a:extLst>
            </p:cNvPr>
            <p:cNvSpPr txBox="1"/>
            <p:nvPr/>
          </p:nvSpPr>
          <p:spPr>
            <a:xfrm>
              <a:off x="1365192" y="4868466"/>
              <a:ext cx="48581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de-DE" sz="1200" dirty="0">
                  <a:solidFill>
                    <a:srgbClr val="64574F"/>
                  </a:solidFill>
                  <a:latin typeface="Arial Black" panose="020B0604020202020204" pitchFamily="34" charset="0"/>
                </a:rPr>
                <a:t>00.00</a:t>
              </a:r>
              <a:endParaRPr lang="de-DE" sz="1200" dirty="0"/>
            </a:p>
          </p:txBody>
        </p:sp>
        <p:sp>
          <p:nvSpPr>
            <p:cNvPr id="98" name="Textfeld 97">
              <a:extLst>
                <a:ext uri="{FF2B5EF4-FFF2-40B4-BE49-F238E27FC236}">
                  <a16:creationId xmlns:a16="http://schemas.microsoft.com/office/drawing/2014/main" id="{DE7BB817-C4DB-2202-FF4D-DA857A10A81A}"/>
                </a:ext>
              </a:extLst>
            </p:cNvPr>
            <p:cNvSpPr txBox="1"/>
            <p:nvPr/>
          </p:nvSpPr>
          <p:spPr>
            <a:xfrm>
              <a:off x="1544597" y="5072031"/>
              <a:ext cx="127006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de-DE" sz="800" dirty="0">
                  <a:solidFill>
                    <a:srgbClr val="64574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€*</a:t>
              </a:r>
              <a:endParaRPr lang="de-DE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08" name="Gruppieren 107">
            <a:extLst>
              <a:ext uri="{FF2B5EF4-FFF2-40B4-BE49-F238E27FC236}">
                <a16:creationId xmlns:a16="http://schemas.microsoft.com/office/drawing/2014/main" id="{195ADAD8-E336-48D6-663A-5B6B66F19E7D}"/>
              </a:ext>
            </a:extLst>
          </p:cNvPr>
          <p:cNvGrpSpPr/>
          <p:nvPr/>
        </p:nvGrpSpPr>
        <p:grpSpPr>
          <a:xfrm>
            <a:off x="1158917" y="5593303"/>
            <a:ext cx="3222896" cy="569187"/>
            <a:chOff x="1339516" y="4690228"/>
            <a:chExt cx="3222896" cy="569187"/>
          </a:xfrm>
        </p:grpSpPr>
        <p:sp>
          <p:nvSpPr>
            <p:cNvPr id="109" name="Textfeld 108">
              <a:extLst>
                <a:ext uri="{FF2B5EF4-FFF2-40B4-BE49-F238E27FC236}">
                  <a16:creationId xmlns:a16="http://schemas.microsoft.com/office/drawing/2014/main" id="{015836F6-3403-3244-61A1-ECEE18E52B81}"/>
                </a:ext>
              </a:extLst>
            </p:cNvPr>
            <p:cNvSpPr txBox="1"/>
            <p:nvPr/>
          </p:nvSpPr>
          <p:spPr>
            <a:xfrm>
              <a:off x="2013485" y="4751584"/>
              <a:ext cx="2548927" cy="5078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de-DE" sz="1200" dirty="0">
                  <a:solidFill>
                    <a:srgbClr val="64574F"/>
                  </a:solidFill>
                  <a:effectLst/>
                  <a:latin typeface="Arial Black" panose="020B0604020202020204" pitchFamily="34" charset="0"/>
                </a:rPr>
                <a:t>BBQ POLLO </a:t>
              </a:r>
            </a:p>
            <a:p>
              <a:r>
                <a:rPr lang="de-DE" sz="800" dirty="0">
                  <a:effectLst/>
                  <a:latin typeface="Arial" panose="020B0604020202020204" pitchFamily="34" charset="0"/>
                </a:rPr>
                <a:t>Mit marinierter Hähnchenbrust, pikanter BBQ-Sauce, </a:t>
              </a:r>
            </a:p>
            <a:p>
              <a:r>
                <a:rPr lang="de-DE" sz="800" dirty="0">
                  <a:effectLst/>
                  <a:latin typeface="Arial" panose="020B0604020202020204" pitchFamily="34" charset="0"/>
                </a:rPr>
                <a:t>roten Zwiebeln und feinem Mozzarella-Käse</a:t>
              </a:r>
            </a:p>
          </p:txBody>
        </p:sp>
        <p:cxnSp>
          <p:nvCxnSpPr>
            <p:cNvPr id="110" name="Gerade Verbindung 109">
              <a:extLst>
                <a:ext uri="{FF2B5EF4-FFF2-40B4-BE49-F238E27FC236}">
                  <a16:creationId xmlns:a16="http://schemas.microsoft.com/office/drawing/2014/main" id="{E0A7BD4F-C2AD-425C-BD56-8683C21E25BA}"/>
                </a:ext>
              </a:extLst>
            </p:cNvPr>
            <p:cNvCxnSpPr>
              <a:cxnSpLocks/>
            </p:cNvCxnSpPr>
            <p:nvPr/>
          </p:nvCxnSpPr>
          <p:spPr>
            <a:xfrm>
              <a:off x="2013485" y="4963260"/>
              <a:ext cx="253713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  <a:prstDash val="sysDot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111" name="Grafik 110">
              <a:extLst>
                <a:ext uri="{FF2B5EF4-FFF2-40B4-BE49-F238E27FC236}">
                  <a16:creationId xmlns:a16="http://schemas.microsoft.com/office/drawing/2014/main" id="{98128218-85E4-6BED-1879-01C7D311F2A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34074" y="4778488"/>
              <a:ext cx="139700" cy="139700"/>
            </a:xfrm>
            <a:prstGeom prst="rect">
              <a:avLst/>
            </a:prstGeom>
          </p:spPr>
        </p:pic>
        <p:pic>
          <p:nvPicPr>
            <p:cNvPr id="112" name="Grafik 111">
              <a:extLst>
                <a:ext uri="{FF2B5EF4-FFF2-40B4-BE49-F238E27FC236}">
                  <a16:creationId xmlns:a16="http://schemas.microsoft.com/office/drawing/2014/main" id="{7A2DCA21-E1D7-229C-C2FB-4699CCDB1CC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92313" y="4774775"/>
              <a:ext cx="139700" cy="139700"/>
            </a:xfrm>
            <a:prstGeom prst="rect">
              <a:avLst/>
            </a:prstGeom>
          </p:spPr>
        </p:pic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999D24F3-CEDC-1956-CB15-34C653F4BBB6}"/>
                </a:ext>
              </a:extLst>
            </p:cNvPr>
            <p:cNvSpPr/>
            <p:nvPr/>
          </p:nvSpPr>
          <p:spPr>
            <a:xfrm>
              <a:off x="1339516" y="4690228"/>
              <a:ext cx="537168" cy="53716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4" name="Textfeld 113">
              <a:extLst>
                <a:ext uri="{FF2B5EF4-FFF2-40B4-BE49-F238E27FC236}">
                  <a16:creationId xmlns:a16="http://schemas.microsoft.com/office/drawing/2014/main" id="{17D61E84-B2FC-9E2F-2C8A-730A22A1008B}"/>
                </a:ext>
              </a:extLst>
            </p:cNvPr>
            <p:cNvSpPr txBox="1"/>
            <p:nvPr/>
          </p:nvSpPr>
          <p:spPr>
            <a:xfrm>
              <a:off x="1365192" y="4868466"/>
              <a:ext cx="48581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de-DE" sz="1200" dirty="0">
                  <a:solidFill>
                    <a:srgbClr val="64574F"/>
                  </a:solidFill>
                  <a:latin typeface="Arial Black" panose="020B0604020202020204" pitchFamily="34" charset="0"/>
                </a:rPr>
                <a:t>00.00</a:t>
              </a:r>
              <a:endParaRPr lang="de-DE" sz="1200" dirty="0"/>
            </a:p>
          </p:txBody>
        </p:sp>
        <p:sp>
          <p:nvSpPr>
            <p:cNvPr id="115" name="Textfeld 114">
              <a:extLst>
                <a:ext uri="{FF2B5EF4-FFF2-40B4-BE49-F238E27FC236}">
                  <a16:creationId xmlns:a16="http://schemas.microsoft.com/office/drawing/2014/main" id="{5E862CBC-76DA-7868-20A1-C1729ECBE0C7}"/>
                </a:ext>
              </a:extLst>
            </p:cNvPr>
            <p:cNvSpPr txBox="1"/>
            <p:nvPr/>
          </p:nvSpPr>
          <p:spPr>
            <a:xfrm>
              <a:off x="1544597" y="5072031"/>
              <a:ext cx="127006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de-DE" sz="800" dirty="0">
                  <a:solidFill>
                    <a:srgbClr val="64574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€*</a:t>
              </a:r>
              <a:endParaRPr lang="de-DE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6" name="Gruppieren 125">
            <a:extLst>
              <a:ext uri="{FF2B5EF4-FFF2-40B4-BE49-F238E27FC236}">
                <a16:creationId xmlns:a16="http://schemas.microsoft.com/office/drawing/2014/main" id="{AE1FD1BD-F86B-D414-3B4C-1F644A80EA61}"/>
              </a:ext>
            </a:extLst>
          </p:cNvPr>
          <p:cNvGrpSpPr/>
          <p:nvPr/>
        </p:nvGrpSpPr>
        <p:grpSpPr>
          <a:xfrm>
            <a:off x="1158917" y="6312985"/>
            <a:ext cx="3222896" cy="569187"/>
            <a:chOff x="1339516" y="4690228"/>
            <a:chExt cx="3222896" cy="569187"/>
          </a:xfrm>
        </p:grpSpPr>
        <p:sp>
          <p:nvSpPr>
            <p:cNvPr id="127" name="Textfeld 126">
              <a:extLst>
                <a:ext uri="{FF2B5EF4-FFF2-40B4-BE49-F238E27FC236}">
                  <a16:creationId xmlns:a16="http://schemas.microsoft.com/office/drawing/2014/main" id="{45908938-89E5-C5F0-C914-2EFCFBBCFCFC}"/>
                </a:ext>
              </a:extLst>
            </p:cNvPr>
            <p:cNvSpPr txBox="1"/>
            <p:nvPr/>
          </p:nvSpPr>
          <p:spPr>
            <a:xfrm>
              <a:off x="2013485" y="4751584"/>
              <a:ext cx="2548927" cy="5078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de-DE" sz="1200" dirty="0">
                  <a:solidFill>
                    <a:srgbClr val="64574F"/>
                  </a:solidFill>
                  <a:effectLst/>
                  <a:latin typeface="Arial Black" panose="020B0604020202020204" pitchFamily="34" charset="0"/>
                </a:rPr>
                <a:t>CALABRESE PICCANTE</a:t>
              </a:r>
            </a:p>
            <a:p>
              <a:r>
                <a:rPr lang="de-DE" sz="800" dirty="0">
                  <a:effectLst/>
                  <a:latin typeface="Arial" panose="020B0604020202020204" pitchFamily="34" charset="0"/>
                </a:rPr>
                <a:t>Mit scharfer Calabrese--Salami, Peperoni und feinem Mozzarella-Käse</a:t>
              </a:r>
            </a:p>
          </p:txBody>
        </p:sp>
        <p:cxnSp>
          <p:nvCxnSpPr>
            <p:cNvPr id="128" name="Gerade Verbindung 127">
              <a:extLst>
                <a:ext uri="{FF2B5EF4-FFF2-40B4-BE49-F238E27FC236}">
                  <a16:creationId xmlns:a16="http://schemas.microsoft.com/office/drawing/2014/main" id="{FA31987F-7F55-19BC-D874-31CE9DB1C7F0}"/>
                </a:ext>
              </a:extLst>
            </p:cNvPr>
            <p:cNvCxnSpPr>
              <a:cxnSpLocks/>
            </p:cNvCxnSpPr>
            <p:nvPr/>
          </p:nvCxnSpPr>
          <p:spPr>
            <a:xfrm>
              <a:off x="2013485" y="4963260"/>
              <a:ext cx="253713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  <a:prstDash val="sysDot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129" name="Grafik 128">
              <a:extLst>
                <a:ext uri="{FF2B5EF4-FFF2-40B4-BE49-F238E27FC236}">
                  <a16:creationId xmlns:a16="http://schemas.microsoft.com/office/drawing/2014/main" id="{1C3AA473-2BC3-92D2-899B-D697432A1BE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29410" y="4769700"/>
              <a:ext cx="139700" cy="139700"/>
            </a:xfrm>
            <a:prstGeom prst="rect">
              <a:avLst/>
            </a:prstGeom>
          </p:spPr>
        </p:pic>
        <p:pic>
          <p:nvPicPr>
            <p:cNvPr id="130" name="Grafik 129">
              <a:extLst>
                <a:ext uri="{FF2B5EF4-FFF2-40B4-BE49-F238E27FC236}">
                  <a16:creationId xmlns:a16="http://schemas.microsoft.com/office/drawing/2014/main" id="{81399398-5846-34BB-8CBE-A18445D0F77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87649" y="4765987"/>
              <a:ext cx="139700" cy="139700"/>
            </a:xfrm>
            <a:prstGeom prst="rect">
              <a:avLst/>
            </a:prstGeom>
          </p:spPr>
        </p:pic>
        <p:sp>
          <p:nvSpPr>
            <p:cNvPr id="131" name="Oval 130">
              <a:extLst>
                <a:ext uri="{FF2B5EF4-FFF2-40B4-BE49-F238E27FC236}">
                  <a16:creationId xmlns:a16="http://schemas.microsoft.com/office/drawing/2014/main" id="{6A323FAA-C051-4395-9C74-75401B91B0AA}"/>
                </a:ext>
              </a:extLst>
            </p:cNvPr>
            <p:cNvSpPr/>
            <p:nvPr/>
          </p:nvSpPr>
          <p:spPr>
            <a:xfrm>
              <a:off x="1339516" y="4690228"/>
              <a:ext cx="537168" cy="53716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2" name="Textfeld 131">
              <a:extLst>
                <a:ext uri="{FF2B5EF4-FFF2-40B4-BE49-F238E27FC236}">
                  <a16:creationId xmlns:a16="http://schemas.microsoft.com/office/drawing/2014/main" id="{C7527C58-3804-39A1-3903-41F06FEC2E71}"/>
                </a:ext>
              </a:extLst>
            </p:cNvPr>
            <p:cNvSpPr txBox="1"/>
            <p:nvPr/>
          </p:nvSpPr>
          <p:spPr>
            <a:xfrm>
              <a:off x="1365192" y="4868466"/>
              <a:ext cx="48581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de-DE" sz="1200" dirty="0">
                  <a:solidFill>
                    <a:srgbClr val="64574F"/>
                  </a:solidFill>
                  <a:latin typeface="Arial Black" panose="020B0604020202020204" pitchFamily="34" charset="0"/>
                </a:rPr>
                <a:t>00.00</a:t>
              </a:r>
              <a:endParaRPr lang="de-DE" sz="1200" dirty="0"/>
            </a:p>
          </p:txBody>
        </p:sp>
        <p:sp>
          <p:nvSpPr>
            <p:cNvPr id="133" name="Textfeld 132">
              <a:extLst>
                <a:ext uri="{FF2B5EF4-FFF2-40B4-BE49-F238E27FC236}">
                  <a16:creationId xmlns:a16="http://schemas.microsoft.com/office/drawing/2014/main" id="{57EF8161-FE52-2016-CF3E-F1DFD2FEAD99}"/>
                </a:ext>
              </a:extLst>
            </p:cNvPr>
            <p:cNvSpPr txBox="1"/>
            <p:nvPr/>
          </p:nvSpPr>
          <p:spPr>
            <a:xfrm>
              <a:off x="1544597" y="5072031"/>
              <a:ext cx="127006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de-DE" sz="800" dirty="0">
                  <a:solidFill>
                    <a:srgbClr val="64574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€*</a:t>
              </a:r>
              <a:endParaRPr lang="de-DE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5" name="Gruppieren 144">
            <a:extLst>
              <a:ext uri="{FF2B5EF4-FFF2-40B4-BE49-F238E27FC236}">
                <a16:creationId xmlns:a16="http://schemas.microsoft.com/office/drawing/2014/main" id="{6E71700D-D0AA-A69A-D989-814118F32B96}"/>
              </a:ext>
            </a:extLst>
          </p:cNvPr>
          <p:cNvGrpSpPr/>
          <p:nvPr/>
        </p:nvGrpSpPr>
        <p:grpSpPr>
          <a:xfrm>
            <a:off x="1158917" y="7032667"/>
            <a:ext cx="3222896" cy="537168"/>
            <a:chOff x="1339516" y="4690228"/>
            <a:chExt cx="3222896" cy="537168"/>
          </a:xfrm>
        </p:grpSpPr>
        <p:sp>
          <p:nvSpPr>
            <p:cNvPr id="146" name="Textfeld 145">
              <a:extLst>
                <a:ext uri="{FF2B5EF4-FFF2-40B4-BE49-F238E27FC236}">
                  <a16:creationId xmlns:a16="http://schemas.microsoft.com/office/drawing/2014/main" id="{9A7BC469-7151-7CF4-4D1E-0C1303F11DFC}"/>
                </a:ext>
              </a:extLst>
            </p:cNvPr>
            <p:cNvSpPr txBox="1"/>
            <p:nvPr/>
          </p:nvSpPr>
          <p:spPr>
            <a:xfrm>
              <a:off x="2013485" y="4751584"/>
              <a:ext cx="2548927" cy="384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de-DE" sz="1200" dirty="0">
                  <a:solidFill>
                    <a:srgbClr val="64574F"/>
                  </a:solidFill>
                  <a:effectLst/>
                  <a:latin typeface="Arial Black" panose="020B0604020202020204" pitchFamily="34" charset="0"/>
                </a:rPr>
                <a:t>HAWAII </a:t>
              </a:r>
            </a:p>
            <a:p>
              <a:r>
                <a:rPr lang="de-DE" sz="800" dirty="0">
                  <a:effectLst/>
                  <a:latin typeface="Arial" panose="020B0604020202020204" pitchFamily="34" charset="0"/>
                </a:rPr>
                <a:t>Mit Schinken, Ananas und feinem Mozzarella-Käse</a:t>
              </a:r>
            </a:p>
          </p:txBody>
        </p:sp>
        <p:cxnSp>
          <p:nvCxnSpPr>
            <p:cNvPr id="147" name="Gerade Verbindung 146">
              <a:extLst>
                <a:ext uri="{FF2B5EF4-FFF2-40B4-BE49-F238E27FC236}">
                  <a16:creationId xmlns:a16="http://schemas.microsoft.com/office/drawing/2014/main" id="{132CB094-02AE-060A-8FBB-9D2E15B62589}"/>
                </a:ext>
              </a:extLst>
            </p:cNvPr>
            <p:cNvCxnSpPr>
              <a:cxnSpLocks/>
            </p:cNvCxnSpPr>
            <p:nvPr/>
          </p:nvCxnSpPr>
          <p:spPr>
            <a:xfrm>
              <a:off x="2013485" y="4963260"/>
              <a:ext cx="253713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  <a:prstDash val="sysDot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148" name="Grafik 147">
              <a:extLst>
                <a:ext uri="{FF2B5EF4-FFF2-40B4-BE49-F238E27FC236}">
                  <a16:creationId xmlns:a16="http://schemas.microsoft.com/office/drawing/2014/main" id="{CF338CAE-FA9E-8E58-0C0F-8ABA62720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29410" y="4778967"/>
              <a:ext cx="139700" cy="139700"/>
            </a:xfrm>
            <a:prstGeom prst="rect">
              <a:avLst/>
            </a:prstGeom>
          </p:spPr>
        </p:pic>
        <p:pic>
          <p:nvPicPr>
            <p:cNvPr id="149" name="Grafik 148">
              <a:extLst>
                <a:ext uri="{FF2B5EF4-FFF2-40B4-BE49-F238E27FC236}">
                  <a16:creationId xmlns:a16="http://schemas.microsoft.com/office/drawing/2014/main" id="{C36E314A-29E6-17FC-DD87-0F659ABE3FD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87649" y="4775254"/>
              <a:ext cx="139700" cy="139700"/>
            </a:xfrm>
            <a:prstGeom prst="rect">
              <a:avLst/>
            </a:prstGeom>
          </p:spPr>
        </p:pic>
        <p:sp>
          <p:nvSpPr>
            <p:cNvPr id="150" name="Oval 149">
              <a:extLst>
                <a:ext uri="{FF2B5EF4-FFF2-40B4-BE49-F238E27FC236}">
                  <a16:creationId xmlns:a16="http://schemas.microsoft.com/office/drawing/2014/main" id="{8BFF0A8D-E280-E941-58E6-735EDEB800D9}"/>
                </a:ext>
              </a:extLst>
            </p:cNvPr>
            <p:cNvSpPr/>
            <p:nvPr/>
          </p:nvSpPr>
          <p:spPr>
            <a:xfrm>
              <a:off x="1339516" y="4690228"/>
              <a:ext cx="537168" cy="53716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51" name="Textfeld 150">
              <a:extLst>
                <a:ext uri="{FF2B5EF4-FFF2-40B4-BE49-F238E27FC236}">
                  <a16:creationId xmlns:a16="http://schemas.microsoft.com/office/drawing/2014/main" id="{A2109FD4-B69E-C6AC-86E8-427F6B51C789}"/>
                </a:ext>
              </a:extLst>
            </p:cNvPr>
            <p:cNvSpPr txBox="1"/>
            <p:nvPr/>
          </p:nvSpPr>
          <p:spPr>
            <a:xfrm>
              <a:off x="1365192" y="4868466"/>
              <a:ext cx="48581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de-DE" sz="1200" dirty="0">
                  <a:solidFill>
                    <a:srgbClr val="64574F"/>
                  </a:solidFill>
                  <a:latin typeface="Arial Black" panose="020B0604020202020204" pitchFamily="34" charset="0"/>
                </a:rPr>
                <a:t>00.00</a:t>
              </a:r>
              <a:endParaRPr lang="de-DE" sz="1200" dirty="0"/>
            </a:p>
          </p:txBody>
        </p:sp>
        <p:sp>
          <p:nvSpPr>
            <p:cNvPr id="152" name="Textfeld 151">
              <a:extLst>
                <a:ext uri="{FF2B5EF4-FFF2-40B4-BE49-F238E27FC236}">
                  <a16:creationId xmlns:a16="http://schemas.microsoft.com/office/drawing/2014/main" id="{A5FF38C4-E15C-8F7A-855E-AEA44F801DDE}"/>
                </a:ext>
              </a:extLst>
            </p:cNvPr>
            <p:cNvSpPr txBox="1"/>
            <p:nvPr/>
          </p:nvSpPr>
          <p:spPr>
            <a:xfrm>
              <a:off x="1544597" y="5072031"/>
              <a:ext cx="127006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de-DE" sz="800" dirty="0">
                  <a:solidFill>
                    <a:srgbClr val="64574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€*</a:t>
              </a:r>
              <a:endParaRPr lang="de-DE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55" name="Gruppieren 154">
            <a:extLst>
              <a:ext uri="{FF2B5EF4-FFF2-40B4-BE49-F238E27FC236}">
                <a16:creationId xmlns:a16="http://schemas.microsoft.com/office/drawing/2014/main" id="{60FE54D0-34B8-2305-52C6-D91E35AD7F18}"/>
              </a:ext>
            </a:extLst>
          </p:cNvPr>
          <p:cNvGrpSpPr/>
          <p:nvPr/>
        </p:nvGrpSpPr>
        <p:grpSpPr>
          <a:xfrm>
            <a:off x="1158917" y="7720330"/>
            <a:ext cx="3222896" cy="569187"/>
            <a:chOff x="1339516" y="4690228"/>
            <a:chExt cx="3222896" cy="569187"/>
          </a:xfrm>
        </p:grpSpPr>
        <p:sp>
          <p:nvSpPr>
            <p:cNvPr id="156" name="Textfeld 155">
              <a:extLst>
                <a:ext uri="{FF2B5EF4-FFF2-40B4-BE49-F238E27FC236}">
                  <a16:creationId xmlns:a16="http://schemas.microsoft.com/office/drawing/2014/main" id="{70AFA9F1-F168-A81D-A53F-00406697BD5C}"/>
                </a:ext>
              </a:extLst>
            </p:cNvPr>
            <p:cNvSpPr txBox="1"/>
            <p:nvPr/>
          </p:nvSpPr>
          <p:spPr>
            <a:xfrm>
              <a:off x="2013485" y="4751584"/>
              <a:ext cx="2548927" cy="5078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de-DE" sz="1200" dirty="0">
                  <a:solidFill>
                    <a:srgbClr val="64574F"/>
                  </a:solidFill>
                  <a:effectLst/>
                  <a:latin typeface="Arial Black" panose="020B0604020202020204" pitchFamily="34" charset="0"/>
                </a:rPr>
                <a:t>SPECIALE </a:t>
              </a:r>
            </a:p>
            <a:p>
              <a:r>
                <a:rPr lang="de-DE" sz="800" dirty="0">
                  <a:effectLst/>
                  <a:latin typeface="Arial" panose="020B0604020202020204" pitchFamily="34" charset="0"/>
                </a:rPr>
                <a:t>Mit Salami, Schinken, gegrillten Champignons und feinem Mozzarella-Käse</a:t>
              </a:r>
            </a:p>
          </p:txBody>
        </p:sp>
        <p:cxnSp>
          <p:nvCxnSpPr>
            <p:cNvPr id="157" name="Gerade Verbindung 156">
              <a:extLst>
                <a:ext uri="{FF2B5EF4-FFF2-40B4-BE49-F238E27FC236}">
                  <a16:creationId xmlns:a16="http://schemas.microsoft.com/office/drawing/2014/main" id="{F2DFB947-2E9A-ABAD-9F76-3837377EE05C}"/>
                </a:ext>
              </a:extLst>
            </p:cNvPr>
            <p:cNvCxnSpPr>
              <a:cxnSpLocks/>
            </p:cNvCxnSpPr>
            <p:nvPr/>
          </p:nvCxnSpPr>
          <p:spPr>
            <a:xfrm>
              <a:off x="2013485" y="4963260"/>
              <a:ext cx="253713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  <a:prstDash val="sysDot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158" name="Grafik 157">
              <a:extLst>
                <a:ext uri="{FF2B5EF4-FFF2-40B4-BE49-F238E27FC236}">
                  <a16:creationId xmlns:a16="http://schemas.microsoft.com/office/drawing/2014/main" id="{48C007AF-D15F-6A60-E2CF-4CA9242504D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23629" y="4780235"/>
              <a:ext cx="139700" cy="139700"/>
            </a:xfrm>
            <a:prstGeom prst="rect">
              <a:avLst/>
            </a:prstGeom>
          </p:spPr>
        </p:pic>
        <p:pic>
          <p:nvPicPr>
            <p:cNvPr id="159" name="Grafik 158">
              <a:extLst>
                <a:ext uri="{FF2B5EF4-FFF2-40B4-BE49-F238E27FC236}">
                  <a16:creationId xmlns:a16="http://schemas.microsoft.com/office/drawing/2014/main" id="{BF955A9A-2355-7538-2CCB-1C1883EE013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81868" y="4776522"/>
              <a:ext cx="139700" cy="139700"/>
            </a:xfrm>
            <a:prstGeom prst="rect">
              <a:avLst/>
            </a:prstGeom>
          </p:spPr>
        </p:pic>
        <p:sp>
          <p:nvSpPr>
            <p:cNvPr id="160" name="Oval 159">
              <a:extLst>
                <a:ext uri="{FF2B5EF4-FFF2-40B4-BE49-F238E27FC236}">
                  <a16:creationId xmlns:a16="http://schemas.microsoft.com/office/drawing/2014/main" id="{4E8F0605-190D-04D1-64A7-F06CE4D9010D}"/>
                </a:ext>
              </a:extLst>
            </p:cNvPr>
            <p:cNvSpPr/>
            <p:nvPr/>
          </p:nvSpPr>
          <p:spPr>
            <a:xfrm>
              <a:off x="1339516" y="4690228"/>
              <a:ext cx="537168" cy="53716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61" name="Textfeld 160">
              <a:extLst>
                <a:ext uri="{FF2B5EF4-FFF2-40B4-BE49-F238E27FC236}">
                  <a16:creationId xmlns:a16="http://schemas.microsoft.com/office/drawing/2014/main" id="{98E99025-4255-D9A3-8A63-5124F5ED468B}"/>
                </a:ext>
              </a:extLst>
            </p:cNvPr>
            <p:cNvSpPr txBox="1"/>
            <p:nvPr/>
          </p:nvSpPr>
          <p:spPr>
            <a:xfrm>
              <a:off x="1365192" y="4868466"/>
              <a:ext cx="48581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de-DE" sz="1200" dirty="0">
                  <a:solidFill>
                    <a:srgbClr val="64574F"/>
                  </a:solidFill>
                  <a:latin typeface="Arial Black" panose="020B0604020202020204" pitchFamily="34" charset="0"/>
                </a:rPr>
                <a:t>00.00</a:t>
              </a:r>
              <a:endParaRPr lang="de-DE" sz="1200" dirty="0"/>
            </a:p>
          </p:txBody>
        </p:sp>
        <p:sp>
          <p:nvSpPr>
            <p:cNvPr id="162" name="Textfeld 161">
              <a:extLst>
                <a:ext uri="{FF2B5EF4-FFF2-40B4-BE49-F238E27FC236}">
                  <a16:creationId xmlns:a16="http://schemas.microsoft.com/office/drawing/2014/main" id="{9375CA16-D9D1-C233-9AEA-C30EC8CBBB86}"/>
                </a:ext>
              </a:extLst>
            </p:cNvPr>
            <p:cNvSpPr txBox="1"/>
            <p:nvPr/>
          </p:nvSpPr>
          <p:spPr>
            <a:xfrm>
              <a:off x="1544597" y="5072031"/>
              <a:ext cx="127006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de-DE" sz="800" dirty="0">
                  <a:solidFill>
                    <a:srgbClr val="64574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€*</a:t>
              </a:r>
              <a:endParaRPr lang="de-DE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78" name="Textfeld 177">
            <a:extLst>
              <a:ext uri="{FF2B5EF4-FFF2-40B4-BE49-F238E27FC236}">
                <a16:creationId xmlns:a16="http://schemas.microsoft.com/office/drawing/2014/main" id="{BCE758F5-4925-CDC8-7777-B636DDA9160D}"/>
              </a:ext>
            </a:extLst>
          </p:cNvPr>
          <p:cNvSpPr txBox="1"/>
          <p:nvPr/>
        </p:nvSpPr>
        <p:spPr>
          <a:xfrm rot="16200000">
            <a:off x="4052026" y="9694844"/>
            <a:ext cx="1353959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de-DE" sz="700" dirty="0">
                <a:effectLst/>
                <a:latin typeface="Arial" panose="020B0604020202020204" pitchFamily="34" charset="0"/>
              </a:rPr>
              <a:t>*Alle Preise inkl. MwSt. in EUR</a:t>
            </a:r>
          </a:p>
        </p:txBody>
      </p:sp>
      <p:sp>
        <p:nvSpPr>
          <p:cNvPr id="180" name="Textfeld 179">
            <a:extLst>
              <a:ext uri="{FF2B5EF4-FFF2-40B4-BE49-F238E27FC236}">
                <a16:creationId xmlns:a16="http://schemas.microsoft.com/office/drawing/2014/main" id="{8BB19DD3-BB01-9150-9A22-B6E02111C3B4}"/>
              </a:ext>
            </a:extLst>
          </p:cNvPr>
          <p:cNvSpPr txBox="1"/>
          <p:nvPr/>
        </p:nvSpPr>
        <p:spPr>
          <a:xfrm>
            <a:off x="1988932" y="9720084"/>
            <a:ext cx="514353" cy="9233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de-DE" sz="600" dirty="0">
                <a:effectLst/>
                <a:latin typeface="Arial" panose="020B0604020202020204" pitchFamily="34" charset="0"/>
              </a:rPr>
              <a:t>Vegetarisch</a:t>
            </a:r>
          </a:p>
        </p:txBody>
      </p:sp>
      <p:grpSp>
        <p:nvGrpSpPr>
          <p:cNvPr id="187" name="Gruppieren 186">
            <a:extLst>
              <a:ext uri="{FF2B5EF4-FFF2-40B4-BE49-F238E27FC236}">
                <a16:creationId xmlns:a16="http://schemas.microsoft.com/office/drawing/2014/main" id="{D4E4D7C6-A469-7172-0EDA-33B770842D61}"/>
              </a:ext>
            </a:extLst>
          </p:cNvPr>
          <p:cNvGrpSpPr/>
          <p:nvPr/>
        </p:nvGrpSpPr>
        <p:grpSpPr>
          <a:xfrm>
            <a:off x="1158917" y="8440016"/>
            <a:ext cx="3222896" cy="569187"/>
            <a:chOff x="1158917" y="8335241"/>
            <a:chExt cx="3222896" cy="569187"/>
          </a:xfrm>
        </p:grpSpPr>
        <p:grpSp>
          <p:nvGrpSpPr>
            <p:cNvPr id="165" name="Gruppieren 164">
              <a:extLst>
                <a:ext uri="{FF2B5EF4-FFF2-40B4-BE49-F238E27FC236}">
                  <a16:creationId xmlns:a16="http://schemas.microsoft.com/office/drawing/2014/main" id="{44CBBF75-5784-AAF6-AF48-A45910EF7845}"/>
                </a:ext>
              </a:extLst>
            </p:cNvPr>
            <p:cNvGrpSpPr/>
            <p:nvPr/>
          </p:nvGrpSpPr>
          <p:grpSpPr>
            <a:xfrm>
              <a:off x="1158917" y="8335241"/>
              <a:ext cx="3222896" cy="569187"/>
              <a:chOff x="1339516" y="4690228"/>
              <a:chExt cx="3222896" cy="569187"/>
            </a:xfrm>
          </p:grpSpPr>
          <p:sp>
            <p:nvSpPr>
              <p:cNvPr id="166" name="Textfeld 165">
                <a:extLst>
                  <a:ext uri="{FF2B5EF4-FFF2-40B4-BE49-F238E27FC236}">
                    <a16:creationId xmlns:a16="http://schemas.microsoft.com/office/drawing/2014/main" id="{1354E3D1-51DB-C9BA-646A-CA278B7FE1BB}"/>
                  </a:ext>
                </a:extLst>
              </p:cNvPr>
              <p:cNvSpPr txBox="1"/>
              <p:nvPr/>
            </p:nvSpPr>
            <p:spPr>
              <a:xfrm>
                <a:off x="2013485" y="4751584"/>
                <a:ext cx="2548927" cy="50783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de-DE" sz="1200" dirty="0">
                    <a:solidFill>
                      <a:srgbClr val="64574F"/>
                    </a:solidFill>
                    <a:effectLst/>
                    <a:latin typeface="Arial Black" panose="020B0604020202020204" pitchFamily="34" charset="0"/>
                  </a:rPr>
                  <a:t>KÜRBIS SPINAT </a:t>
                </a:r>
                <a:r>
                  <a:rPr lang="de-DE" sz="800" dirty="0">
                    <a:solidFill>
                      <a:srgbClr val="64574F"/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VEGAN</a:t>
                </a:r>
                <a:r>
                  <a:rPr lang="de-DE" sz="1200" dirty="0">
                    <a:solidFill>
                      <a:srgbClr val="64574F"/>
                    </a:solidFill>
                    <a:effectLst/>
                    <a:latin typeface="Arial Black" panose="020B0604020202020204" pitchFamily="34" charset="0"/>
                  </a:rPr>
                  <a:t> </a:t>
                </a:r>
              </a:p>
              <a:p>
                <a:r>
                  <a:rPr lang="de-DE" sz="800" dirty="0">
                    <a:effectLst/>
                    <a:latin typeface="Arial" panose="020B0604020202020204" pitchFamily="34" charset="0"/>
                  </a:rPr>
                  <a:t>Mit gegrilltem Butternut-Kürbis, Spinat, </a:t>
                </a:r>
                <a:br>
                  <a:rPr lang="de-DE" sz="800" dirty="0">
                    <a:effectLst/>
                    <a:latin typeface="Arial" panose="020B0604020202020204" pitchFamily="34" charset="0"/>
                  </a:rPr>
                </a:br>
                <a:r>
                  <a:rPr lang="de-DE" sz="800" dirty="0">
                    <a:effectLst/>
                    <a:latin typeface="Arial" panose="020B0604020202020204" pitchFamily="34" charset="0"/>
                  </a:rPr>
                  <a:t>Gewürzcreme-Spots und veganer Käsealternative</a:t>
                </a:r>
              </a:p>
            </p:txBody>
          </p:sp>
          <p:cxnSp>
            <p:nvCxnSpPr>
              <p:cNvPr id="167" name="Gerade Verbindung 166">
                <a:extLst>
                  <a:ext uri="{FF2B5EF4-FFF2-40B4-BE49-F238E27FC236}">
                    <a16:creationId xmlns:a16="http://schemas.microsoft.com/office/drawing/2014/main" id="{B8D75F36-3490-411D-8123-611F94BC05A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13485" y="4963260"/>
                <a:ext cx="2537136" cy="0"/>
              </a:xfrm>
              <a:prstGeom prst="line">
                <a:avLst/>
              </a:prstGeom>
              <a:ln w="12700">
                <a:solidFill>
                  <a:schemeClr val="bg2">
                    <a:lumMod val="25000"/>
                  </a:schemeClr>
                </a:solidFill>
                <a:prstDash val="sysDot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168" name="Grafik 167">
                <a:extLst>
                  <a:ext uri="{FF2B5EF4-FFF2-40B4-BE49-F238E27FC236}">
                    <a16:creationId xmlns:a16="http://schemas.microsoft.com/office/drawing/2014/main" id="{082E31C5-1B31-5D97-AE5B-2D8E811C8BD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386607" y="4768721"/>
                <a:ext cx="139700" cy="139700"/>
              </a:xfrm>
              <a:prstGeom prst="rect">
                <a:avLst/>
              </a:prstGeom>
            </p:spPr>
          </p:pic>
          <p:sp>
            <p:nvSpPr>
              <p:cNvPr id="170" name="Oval 169">
                <a:extLst>
                  <a:ext uri="{FF2B5EF4-FFF2-40B4-BE49-F238E27FC236}">
                    <a16:creationId xmlns:a16="http://schemas.microsoft.com/office/drawing/2014/main" id="{EDCCA76A-9935-49C2-6FA4-02D906CC27C4}"/>
                  </a:ext>
                </a:extLst>
              </p:cNvPr>
              <p:cNvSpPr/>
              <p:nvPr/>
            </p:nvSpPr>
            <p:spPr>
              <a:xfrm>
                <a:off x="1339516" y="4690228"/>
                <a:ext cx="537168" cy="53716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1" name="Textfeld 170">
                <a:extLst>
                  <a:ext uri="{FF2B5EF4-FFF2-40B4-BE49-F238E27FC236}">
                    <a16:creationId xmlns:a16="http://schemas.microsoft.com/office/drawing/2014/main" id="{67568F98-686E-8D99-5DF2-6A996B9E5992}"/>
                  </a:ext>
                </a:extLst>
              </p:cNvPr>
              <p:cNvSpPr txBox="1"/>
              <p:nvPr/>
            </p:nvSpPr>
            <p:spPr>
              <a:xfrm>
                <a:off x="1365192" y="4868466"/>
                <a:ext cx="485816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de-DE" sz="1200" dirty="0">
                    <a:solidFill>
                      <a:srgbClr val="64574F"/>
                    </a:solidFill>
                    <a:latin typeface="Arial Black" panose="020B0604020202020204" pitchFamily="34" charset="0"/>
                  </a:rPr>
                  <a:t>00.00</a:t>
                </a:r>
                <a:endParaRPr lang="de-DE" sz="1200" dirty="0"/>
              </a:p>
            </p:txBody>
          </p:sp>
          <p:sp>
            <p:nvSpPr>
              <p:cNvPr id="172" name="Textfeld 171">
                <a:extLst>
                  <a:ext uri="{FF2B5EF4-FFF2-40B4-BE49-F238E27FC236}">
                    <a16:creationId xmlns:a16="http://schemas.microsoft.com/office/drawing/2014/main" id="{AEEED2D4-4087-755C-E237-DEE61605BAD4}"/>
                  </a:ext>
                </a:extLst>
              </p:cNvPr>
              <p:cNvSpPr txBox="1"/>
              <p:nvPr/>
            </p:nvSpPr>
            <p:spPr>
              <a:xfrm>
                <a:off x="1544597" y="5072031"/>
                <a:ext cx="127006" cy="12311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de-DE" sz="800" dirty="0">
                    <a:solidFill>
                      <a:srgbClr val="64574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€*</a:t>
                </a:r>
                <a:endParaRPr lang="de-DE" sz="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186" name="Grafik 185">
              <a:extLst>
                <a:ext uri="{FF2B5EF4-FFF2-40B4-BE49-F238E27FC236}">
                  <a16:creationId xmlns:a16="http://schemas.microsoft.com/office/drawing/2014/main" id="{9188EBC7-72FC-F088-B381-BE3297518CC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43030" y="8412008"/>
              <a:ext cx="139700" cy="139700"/>
            </a:xfrm>
            <a:prstGeom prst="rect">
              <a:avLst/>
            </a:prstGeom>
          </p:spPr>
        </p:pic>
      </p:grpSp>
      <p:sp>
        <p:nvSpPr>
          <p:cNvPr id="188" name="Textfeld 187">
            <a:extLst>
              <a:ext uri="{FF2B5EF4-FFF2-40B4-BE49-F238E27FC236}">
                <a16:creationId xmlns:a16="http://schemas.microsoft.com/office/drawing/2014/main" id="{2E641705-086F-A6E8-2F80-96BCD89C42F4}"/>
              </a:ext>
            </a:extLst>
          </p:cNvPr>
          <p:cNvSpPr txBox="1"/>
          <p:nvPr/>
        </p:nvSpPr>
        <p:spPr>
          <a:xfrm>
            <a:off x="2661811" y="9725691"/>
            <a:ext cx="514353" cy="9233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de-DE" sz="600" dirty="0">
                <a:effectLst/>
                <a:latin typeface="Arial" panose="020B0604020202020204" pitchFamily="34" charset="0"/>
              </a:rPr>
              <a:t>Vegan</a:t>
            </a:r>
          </a:p>
        </p:txBody>
      </p:sp>
      <p:pic>
        <p:nvPicPr>
          <p:cNvPr id="189" name="Grafik 188">
            <a:extLst>
              <a:ext uri="{FF2B5EF4-FFF2-40B4-BE49-F238E27FC236}">
                <a16:creationId xmlns:a16="http://schemas.microsoft.com/office/drawing/2014/main" id="{7C43250F-B413-9B73-645E-20FBB90BCEC8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3142" y="9707344"/>
            <a:ext cx="111760" cy="111760"/>
          </a:xfrm>
          <a:prstGeom prst="rect">
            <a:avLst/>
          </a:prstGeom>
        </p:spPr>
      </p:pic>
      <p:pic>
        <p:nvPicPr>
          <p:cNvPr id="190" name="Grafik 189">
            <a:extLst>
              <a:ext uri="{FF2B5EF4-FFF2-40B4-BE49-F238E27FC236}">
                <a16:creationId xmlns:a16="http://schemas.microsoft.com/office/drawing/2014/main" id="{5043CB77-363B-AB60-1235-17B9519E8DAA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3610" y="9720084"/>
            <a:ext cx="111760" cy="111760"/>
          </a:xfrm>
          <a:prstGeom prst="rect">
            <a:avLst/>
          </a:prstGeom>
        </p:spPr>
      </p:pic>
      <p:sp>
        <p:nvSpPr>
          <p:cNvPr id="207" name="Textfeld 206">
            <a:extLst>
              <a:ext uri="{FF2B5EF4-FFF2-40B4-BE49-F238E27FC236}">
                <a16:creationId xmlns:a16="http://schemas.microsoft.com/office/drawing/2014/main" id="{D066819D-F028-8D32-3662-7A404F78E585}"/>
              </a:ext>
            </a:extLst>
          </p:cNvPr>
          <p:cNvSpPr txBox="1"/>
          <p:nvPr/>
        </p:nvSpPr>
        <p:spPr>
          <a:xfrm>
            <a:off x="1988932" y="9925609"/>
            <a:ext cx="2073489" cy="9233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de-DE" sz="6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Allergene gemäß VO (EU) Nr. 1169/2011 (LMIV)</a:t>
            </a:r>
          </a:p>
        </p:txBody>
      </p:sp>
      <p:grpSp>
        <p:nvGrpSpPr>
          <p:cNvPr id="221" name="Gruppieren 220">
            <a:extLst>
              <a:ext uri="{FF2B5EF4-FFF2-40B4-BE49-F238E27FC236}">
                <a16:creationId xmlns:a16="http://schemas.microsoft.com/office/drawing/2014/main" id="{1652A77B-D3DA-9FB2-3D82-A0148A5AAF4A}"/>
              </a:ext>
            </a:extLst>
          </p:cNvPr>
          <p:cNvGrpSpPr/>
          <p:nvPr/>
        </p:nvGrpSpPr>
        <p:grpSpPr>
          <a:xfrm>
            <a:off x="1843610" y="10060465"/>
            <a:ext cx="3161509" cy="374897"/>
            <a:chOff x="1843610" y="10184962"/>
            <a:chExt cx="3161509" cy="374897"/>
          </a:xfrm>
        </p:grpSpPr>
        <p:grpSp>
          <p:nvGrpSpPr>
            <p:cNvPr id="219" name="Gruppieren 218">
              <a:extLst>
                <a:ext uri="{FF2B5EF4-FFF2-40B4-BE49-F238E27FC236}">
                  <a16:creationId xmlns:a16="http://schemas.microsoft.com/office/drawing/2014/main" id="{47827DA3-C69B-0A90-5F15-36967E68F28A}"/>
                </a:ext>
              </a:extLst>
            </p:cNvPr>
            <p:cNvGrpSpPr/>
            <p:nvPr/>
          </p:nvGrpSpPr>
          <p:grpSpPr>
            <a:xfrm>
              <a:off x="1843610" y="10184962"/>
              <a:ext cx="2831532" cy="111760"/>
              <a:chOff x="1843610" y="10184962"/>
              <a:chExt cx="2831532" cy="111760"/>
            </a:xfrm>
          </p:grpSpPr>
          <p:pic>
            <p:nvPicPr>
              <p:cNvPr id="201" name="Grafik 200">
                <a:extLst>
                  <a:ext uri="{FF2B5EF4-FFF2-40B4-BE49-F238E27FC236}">
                    <a16:creationId xmlns:a16="http://schemas.microsoft.com/office/drawing/2014/main" id="{DF2A366B-F819-6239-7D92-6C60514FAFB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43610" y="10184962"/>
                <a:ext cx="111760" cy="111760"/>
              </a:xfrm>
              <a:prstGeom prst="rect">
                <a:avLst/>
              </a:prstGeom>
            </p:spPr>
          </p:pic>
          <p:sp>
            <p:nvSpPr>
              <p:cNvPr id="208" name="Textfeld 207">
                <a:extLst>
                  <a:ext uri="{FF2B5EF4-FFF2-40B4-BE49-F238E27FC236}">
                    <a16:creationId xmlns:a16="http://schemas.microsoft.com/office/drawing/2014/main" id="{F39A6633-1381-7A4B-AAB8-893760B99A91}"/>
                  </a:ext>
                </a:extLst>
              </p:cNvPr>
              <p:cNvSpPr txBox="1"/>
              <p:nvPr/>
            </p:nvSpPr>
            <p:spPr>
              <a:xfrm>
                <a:off x="1988931" y="10194676"/>
                <a:ext cx="2686211" cy="92333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de-DE" sz="600" dirty="0"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enthält glutenhaltiges Getreide und daraus hergestellte Erzeugnisse</a:t>
                </a:r>
              </a:p>
            </p:txBody>
          </p:sp>
        </p:grpSp>
        <p:grpSp>
          <p:nvGrpSpPr>
            <p:cNvPr id="218" name="Gruppieren 217">
              <a:extLst>
                <a:ext uri="{FF2B5EF4-FFF2-40B4-BE49-F238E27FC236}">
                  <a16:creationId xmlns:a16="http://schemas.microsoft.com/office/drawing/2014/main" id="{85C091DC-6517-A330-7B72-80999628DDA2}"/>
                </a:ext>
              </a:extLst>
            </p:cNvPr>
            <p:cNvGrpSpPr/>
            <p:nvPr/>
          </p:nvGrpSpPr>
          <p:grpSpPr>
            <a:xfrm>
              <a:off x="1843610" y="10317916"/>
              <a:ext cx="3161509" cy="111760"/>
              <a:chOff x="1843610" y="10339381"/>
              <a:chExt cx="3161509" cy="111760"/>
            </a:xfrm>
          </p:grpSpPr>
          <p:pic>
            <p:nvPicPr>
              <p:cNvPr id="203" name="Grafik 202">
                <a:extLst>
                  <a:ext uri="{FF2B5EF4-FFF2-40B4-BE49-F238E27FC236}">
                    <a16:creationId xmlns:a16="http://schemas.microsoft.com/office/drawing/2014/main" id="{E6CBB7E6-6211-8854-0EB0-3D94D99E456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43610" y="10339381"/>
                <a:ext cx="111760" cy="111760"/>
              </a:xfrm>
              <a:prstGeom prst="rect">
                <a:avLst/>
              </a:prstGeom>
            </p:spPr>
          </p:pic>
          <p:sp>
            <p:nvSpPr>
              <p:cNvPr id="209" name="Textfeld 208">
                <a:extLst>
                  <a:ext uri="{FF2B5EF4-FFF2-40B4-BE49-F238E27FC236}">
                    <a16:creationId xmlns:a16="http://schemas.microsoft.com/office/drawing/2014/main" id="{D21B95B0-C2FE-102D-8775-ACA503BCD36B}"/>
                  </a:ext>
                </a:extLst>
              </p:cNvPr>
              <p:cNvSpPr txBox="1"/>
              <p:nvPr/>
            </p:nvSpPr>
            <p:spPr>
              <a:xfrm>
                <a:off x="1988931" y="10349095"/>
                <a:ext cx="3016188" cy="92333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de-DE" sz="600" dirty="0"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enthält Milch (einschließlich Laktose) und daraus hergestellte Erzeugnisse</a:t>
                </a:r>
              </a:p>
            </p:txBody>
          </p:sp>
        </p:grpSp>
        <p:grpSp>
          <p:nvGrpSpPr>
            <p:cNvPr id="217" name="Gruppieren 216">
              <a:extLst>
                <a:ext uri="{FF2B5EF4-FFF2-40B4-BE49-F238E27FC236}">
                  <a16:creationId xmlns:a16="http://schemas.microsoft.com/office/drawing/2014/main" id="{FDB53977-0DF4-DC8D-335F-EDDAEDC464C0}"/>
                </a:ext>
              </a:extLst>
            </p:cNvPr>
            <p:cNvGrpSpPr/>
            <p:nvPr/>
          </p:nvGrpSpPr>
          <p:grpSpPr>
            <a:xfrm>
              <a:off x="1843610" y="10448099"/>
              <a:ext cx="2758441" cy="111760"/>
              <a:chOff x="1843610" y="10491029"/>
              <a:chExt cx="2758441" cy="111760"/>
            </a:xfrm>
          </p:grpSpPr>
          <p:pic>
            <p:nvPicPr>
              <p:cNvPr id="199" name="Grafik 198">
                <a:extLst>
                  <a:ext uri="{FF2B5EF4-FFF2-40B4-BE49-F238E27FC236}">
                    <a16:creationId xmlns:a16="http://schemas.microsoft.com/office/drawing/2014/main" id="{2B70EB3B-A556-1C5F-77C6-DE23F00FAAA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43610" y="10491029"/>
                <a:ext cx="111760" cy="111760"/>
              </a:xfrm>
              <a:prstGeom prst="rect">
                <a:avLst/>
              </a:prstGeom>
            </p:spPr>
          </p:pic>
          <p:sp>
            <p:nvSpPr>
              <p:cNvPr id="210" name="Textfeld 209">
                <a:extLst>
                  <a:ext uri="{FF2B5EF4-FFF2-40B4-BE49-F238E27FC236}">
                    <a16:creationId xmlns:a16="http://schemas.microsoft.com/office/drawing/2014/main" id="{3E831F18-7D38-013A-AAB5-13C2CCD04D1A}"/>
                  </a:ext>
                </a:extLst>
              </p:cNvPr>
              <p:cNvSpPr txBox="1"/>
              <p:nvPr/>
            </p:nvSpPr>
            <p:spPr>
              <a:xfrm>
                <a:off x="1988932" y="10500743"/>
                <a:ext cx="2613119" cy="92333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de-DE" sz="600" dirty="0"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enthält Fisch und daraus hergestellte Erzeugnisse</a:t>
                </a:r>
              </a:p>
            </p:txBody>
          </p:sp>
        </p:grpSp>
      </p:grpSp>
      <p:pic>
        <p:nvPicPr>
          <p:cNvPr id="11" name="Grafik 10" descr="Ein Bild, das Text, Teller, Geschirr enthält.&#10;&#10;Automatisch generierte Beschreibung">
            <a:extLst>
              <a:ext uri="{FF2B5EF4-FFF2-40B4-BE49-F238E27FC236}">
                <a16:creationId xmlns:a16="http://schemas.microsoft.com/office/drawing/2014/main" id="{F5130957-68A3-79C4-1E14-9FD2B3B35514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146" y="552196"/>
            <a:ext cx="2541018" cy="634348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29F6B19D-C07F-D55C-5986-5FC8E226775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0688" y="4951361"/>
            <a:ext cx="139700" cy="139700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AF805C07-CC68-4A72-959B-1FBA617297C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8927" y="4947648"/>
            <a:ext cx="139700" cy="13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3682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, Essen, Scheibe, Pizza enthält.&#10;&#10;Automatisch generierte Beschreibung">
            <a:extLst>
              <a:ext uri="{FF2B5EF4-FFF2-40B4-BE49-F238E27FC236}">
                <a16:creationId xmlns:a16="http://schemas.microsoft.com/office/drawing/2014/main" id="{8C96859F-ECC0-9823-735C-112DF842FD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5" y="3174"/>
            <a:ext cx="5034757" cy="10768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1194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, Gemüse enthält.&#10;&#10;Automatisch generierte Beschreibung">
            <a:extLst>
              <a:ext uri="{FF2B5EF4-FFF2-40B4-BE49-F238E27FC236}">
                <a16:creationId xmlns:a16="http://schemas.microsoft.com/office/drawing/2014/main" id="{20B55A2F-9641-329E-74E1-C068E64E63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5" y="3174"/>
            <a:ext cx="5034757" cy="10768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9404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9A66A3CE-3018-416C-96D3-34BCBF8D42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6" y="4629150"/>
            <a:ext cx="5029200" cy="6134100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DBE5E2E8-CCD5-C239-B3C1-B914C1DF186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156" y="173853"/>
            <a:ext cx="4680000" cy="10415544"/>
          </a:xfrm>
          <a:prstGeom prst="rect">
            <a:avLst/>
          </a:prstGeom>
        </p:spPr>
      </p:pic>
      <p:pic>
        <p:nvPicPr>
          <p:cNvPr id="4" name="Grafik 3" descr="Ein Bild, das Text, Geschirr enthält.&#10;&#10;Automatisch generierte Beschreibung">
            <a:extLst>
              <a:ext uri="{FF2B5EF4-FFF2-40B4-BE49-F238E27FC236}">
                <a16:creationId xmlns:a16="http://schemas.microsoft.com/office/drawing/2014/main" id="{AC2FE306-9CA7-5FE6-99FB-FC732925F7F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546" y="396643"/>
            <a:ext cx="2971800" cy="800100"/>
          </a:xfrm>
          <a:prstGeom prst="rect">
            <a:avLst/>
          </a:prstGeom>
        </p:spPr>
      </p:pic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A453541E-E4B3-B602-079F-B06C2A71072B}"/>
              </a:ext>
            </a:extLst>
          </p:cNvPr>
          <p:cNvGrpSpPr/>
          <p:nvPr/>
        </p:nvGrpSpPr>
        <p:grpSpPr>
          <a:xfrm>
            <a:off x="948546" y="1403287"/>
            <a:ext cx="4388506" cy="537168"/>
            <a:chOff x="471650" y="1206154"/>
            <a:chExt cx="4388506" cy="537168"/>
          </a:xfrm>
        </p:grpSpPr>
        <p:grpSp>
          <p:nvGrpSpPr>
            <p:cNvPr id="31" name="Gruppieren 30">
              <a:extLst>
                <a:ext uri="{FF2B5EF4-FFF2-40B4-BE49-F238E27FC236}">
                  <a16:creationId xmlns:a16="http://schemas.microsoft.com/office/drawing/2014/main" id="{5CA35E88-283F-2FEE-4211-0605D4E75215}"/>
                </a:ext>
              </a:extLst>
            </p:cNvPr>
            <p:cNvGrpSpPr/>
            <p:nvPr/>
          </p:nvGrpSpPr>
          <p:grpSpPr>
            <a:xfrm>
              <a:off x="471650" y="1267510"/>
              <a:ext cx="4388506" cy="384721"/>
              <a:chOff x="471650" y="1267510"/>
              <a:chExt cx="4388506" cy="384721"/>
            </a:xfrm>
          </p:grpSpPr>
          <p:sp>
            <p:nvSpPr>
              <p:cNvPr id="5" name="Textfeld 4">
                <a:extLst>
                  <a:ext uri="{FF2B5EF4-FFF2-40B4-BE49-F238E27FC236}">
                    <a16:creationId xmlns:a16="http://schemas.microsoft.com/office/drawing/2014/main" id="{3C93CE52-8FBA-C865-9163-CF2E4B353672}"/>
                  </a:ext>
                </a:extLst>
              </p:cNvPr>
              <p:cNvSpPr txBox="1"/>
              <p:nvPr/>
            </p:nvSpPr>
            <p:spPr>
              <a:xfrm>
                <a:off x="471650" y="1267510"/>
                <a:ext cx="4388506" cy="3847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de-DE" sz="1200" dirty="0">
                    <a:solidFill>
                      <a:srgbClr val="64574F"/>
                    </a:solidFill>
                    <a:effectLst/>
                    <a:latin typeface="Arial Black" panose="020B0604020202020204" pitchFamily="34" charset="0"/>
                  </a:rPr>
                  <a:t>MARGHERITA</a:t>
                </a:r>
              </a:p>
              <a:p>
                <a:pPr>
                  <a:spcAft>
                    <a:spcPts val="600"/>
                  </a:spcAft>
                </a:pPr>
                <a:r>
                  <a:rPr lang="de-DE" sz="800" dirty="0">
                    <a:effectLst/>
                    <a:latin typeface="Arial" panose="020B0604020202020204" pitchFamily="34" charset="0"/>
                  </a:rPr>
                  <a:t>Mit würziger Tomatensoße und feinem Mozzarella-Käse</a:t>
                </a:r>
              </a:p>
            </p:txBody>
          </p:sp>
          <p:cxnSp>
            <p:nvCxnSpPr>
              <p:cNvPr id="14" name="Gerade Verbindung 13">
                <a:extLst>
                  <a:ext uri="{FF2B5EF4-FFF2-40B4-BE49-F238E27FC236}">
                    <a16:creationId xmlns:a16="http://schemas.microsoft.com/office/drawing/2014/main" id="{09679C63-4228-DD5E-0561-4F3F377A79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1650" y="1479186"/>
                <a:ext cx="2537136" cy="0"/>
              </a:xfrm>
              <a:prstGeom prst="line">
                <a:avLst/>
              </a:prstGeom>
              <a:ln w="12700">
                <a:solidFill>
                  <a:schemeClr val="bg2">
                    <a:lumMod val="25000"/>
                  </a:schemeClr>
                </a:solidFill>
                <a:prstDash val="sysDot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20" name="Grafik 19">
                <a:extLst>
                  <a:ext uri="{FF2B5EF4-FFF2-40B4-BE49-F238E27FC236}">
                    <a16:creationId xmlns:a16="http://schemas.microsoft.com/office/drawing/2014/main" id="{0BF6696C-0901-CA25-1DCA-D93DB1C29CA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52608" y="1290701"/>
                <a:ext cx="139700" cy="139700"/>
              </a:xfrm>
              <a:prstGeom prst="rect">
                <a:avLst/>
              </a:prstGeom>
            </p:spPr>
          </p:pic>
          <p:pic>
            <p:nvPicPr>
              <p:cNvPr id="22" name="Grafik 21">
                <a:extLst>
                  <a:ext uri="{FF2B5EF4-FFF2-40B4-BE49-F238E27FC236}">
                    <a16:creationId xmlns:a16="http://schemas.microsoft.com/office/drawing/2014/main" id="{98F642D1-9C88-C8AE-054C-93B806D2C1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710847" y="1294414"/>
                <a:ext cx="139700" cy="139700"/>
              </a:xfrm>
              <a:prstGeom prst="rect">
                <a:avLst/>
              </a:prstGeom>
            </p:spPr>
          </p:pic>
          <p:pic>
            <p:nvPicPr>
              <p:cNvPr id="24" name="Grafik 23">
                <a:extLst>
                  <a:ext uri="{FF2B5EF4-FFF2-40B4-BE49-F238E27FC236}">
                    <a16:creationId xmlns:a16="http://schemas.microsoft.com/office/drawing/2014/main" id="{65254AD7-D896-84D9-5500-009DEE16B1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869086" y="1290701"/>
                <a:ext cx="139700" cy="139700"/>
              </a:xfrm>
              <a:prstGeom prst="rect">
                <a:avLst/>
              </a:prstGeom>
            </p:spPr>
          </p:pic>
        </p:grpSp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EAE64F16-D003-B3C2-205B-BEA379A7AA2A}"/>
                </a:ext>
              </a:extLst>
            </p:cNvPr>
            <p:cNvSpPr/>
            <p:nvPr/>
          </p:nvSpPr>
          <p:spPr>
            <a:xfrm>
              <a:off x="3142041" y="1206154"/>
              <a:ext cx="537168" cy="53716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66B1BBA2-E093-74D6-FBC7-FCB8BCDEE17E}"/>
                </a:ext>
              </a:extLst>
            </p:cNvPr>
            <p:cNvSpPr txBox="1"/>
            <p:nvPr/>
          </p:nvSpPr>
          <p:spPr>
            <a:xfrm>
              <a:off x="3167717" y="1384392"/>
              <a:ext cx="48581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de-DE" sz="1200" dirty="0">
                  <a:solidFill>
                    <a:srgbClr val="64574F"/>
                  </a:solidFill>
                  <a:latin typeface="Arial Black" panose="020B0604020202020204" pitchFamily="34" charset="0"/>
                </a:rPr>
                <a:t>00.00</a:t>
              </a:r>
              <a:endParaRPr lang="de-DE" sz="1200" dirty="0"/>
            </a:p>
          </p:txBody>
        </p:sp>
        <p:sp>
          <p:nvSpPr>
            <p:cNvPr id="9" name="Textfeld 8">
              <a:extLst>
                <a:ext uri="{FF2B5EF4-FFF2-40B4-BE49-F238E27FC236}">
                  <a16:creationId xmlns:a16="http://schemas.microsoft.com/office/drawing/2014/main" id="{DA857924-2668-4232-1E7D-B3C994E3A773}"/>
                </a:ext>
              </a:extLst>
            </p:cNvPr>
            <p:cNvSpPr txBox="1"/>
            <p:nvPr/>
          </p:nvSpPr>
          <p:spPr>
            <a:xfrm>
              <a:off x="3347122" y="1587957"/>
              <a:ext cx="127006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de-DE" sz="800" dirty="0">
                  <a:solidFill>
                    <a:srgbClr val="64574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€*</a:t>
              </a:r>
              <a:endParaRPr lang="de-DE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44D30920-B827-B08F-F40B-225D697395F7}"/>
              </a:ext>
            </a:extLst>
          </p:cNvPr>
          <p:cNvGrpSpPr/>
          <p:nvPr/>
        </p:nvGrpSpPr>
        <p:grpSpPr>
          <a:xfrm>
            <a:off x="948546" y="2090950"/>
            <a:ext cx="4388506" cy="569187"/>
            <a:chOff x="471650" y="1206154"/>
            <a:chExt cx="4388506" cy="569187"/>
          </a:xfrm>
        </p:grpSpPr>
        <p:grpSp>
          <p:nvGrpSpPr>
            <p:cNvPr id="17" name="Gruppieren 16">
              <a:extLst>
                <a:ext uri="{FF2B5EF4-FFF2-40B4-BE49-F238E27FC236}">
                  <a16:creationId xmlns:a16="http://schemas.microsoft.com/office/drawing/2014/main" id="{5AB47B1C-5F3B-CF11-979A-861E5BB79A11}"/>
                </a:ext>
              </a:extLst>
            </p:cNvPr>
            <p:cNvGrpSpPr/>
            <p:nvPr/>
          </p:nvGrpSpPr>
          <p:grpSpPr>
            <a:xfrm>
              <a:off x="471650" y="1267510"/>
              <a:ext cx="4388506" cy="507831"/>
              <a:chOff x="471650" y="1267510"/>
              <a:chExt cx="4388506" cy="507831"/>
            </a:xfrm>
          </p:grpSpPr>
          <p:sp>
            <p:nvSpPr>
              <p:cNvPr id="25" name="Textfeld 24">
                <a:extLst>
                  <a:ext uri="{FF2B5EF4-FFF2-40B4-BE49-F238E27FC236}">
                    <a16:creationId xmlns:a16="http://schemas.microsoft.com/office/drawing/2014/main" id="{F3B26A56-094B-2F05-6972-9748C399B7A2}"/>
                  </a:ext>
                </a:extLst>
              </p:cNvPr>
              <p:cNvSpPr txBox="1"/>
              <p:nvPr/>
            </p:nvSpPr>
            <p:spPr>
              <a:xfrm>
                <a:off x="471650" y="1267510"/>
                <a:ext cx="4388506" cy="50783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de-DE" sz="1200" dirty="0">
                    <a:solidFill>
                      <a:srgbClr val="64574F"/>
                    </a:solidFill>
                    <a:effectLst/>
                    <a:latin typeface="Arial Black" panose="020B0604020202020204" pitchFamily="34" charset="0"/>
                  </a:rPr>
                  <a:t>VERDURE GRIGLIATE</a:t>
                </a:r>
              </a:p>
              <a:p>
                <a:pPr>
                  <a:spcAft>
                    <a:spcPts val="600"/>
                  </a:spcAft>
                </a:pPr>
                <a:r>
                  <a:rPr lang="de-DE" sz="800" dirty="0">
                    <a:effectLst/>
                    <a:latin typeface="Arial" panose="020B0604020202020204" pitchFamily="34" charset="0"/>
                  </a:rPr>
                  <a:t>Mit gegrillter Paprika, Zucchini, -Aubergine und feinem </a:t>
                </a:r>
                <a:br>
                  <a:rPr lang="de-DE" sz="800" dirty="0">
                    <a:effectLst/>
                    <a:latin typeface="Arial" panose="020B0604020202020204" pitchFamily="34" charset="0"/>
                  </a:rPr>
                </a:br>
                <a:r>
                  <a:rPr lang="de-DE" sz="800" dirty="0">
                    <a:effectLst/>
                    <a:latin typeface="Arial" panose="020B0604020202020204" pitchFamily="34" charset="0"/>
                  </a:rPr>
                  <a:t>Mozzarella-Käse</a:t>
                </a:r>
              </a:p>
            </p:txBody>
          </p:sp>
          <p:cxnSp>
            <p:nvCxnSpPr>
              <p:cNvPr id="26" name="Gerade Verbindung 25">
                <a:extLst>
                  <a:ext uri="{FF2B5EF4-FFF2-40B4-BE49-F238E27FC236}">
                    <a16:creationId xmlns:a16="http://schemas.microsoft.com/office/drawing/2014/main" id="{93548E26-8ED1-0756-8BB4-424070B35A4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1650" y="1479186"/>
                <a:ext cx="2537136" cy="0"/>
              </a:xfrm>
              <a:prstGeom prst="line">
                <a:avLst/>
              </a:prstGeom>
              <a:ln w="12700">
                <a:solidFill>
                  <a:schemeClr val="bg2">
                    <a:lumMod val="25000"/>
                  </a:schemeClr>
                </a:solidFill>
                <a:prstDash val="sysDot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27" name="Grafik 26">
                <a:extLst>
                  <a:ext uri="{FF2B5EF4-FFF2-40B4-BE49-F238E27FC236}">
                    <a16:creationId xmlns:a16="http://schemas.microsoft.com/office/drawing/2014/main" id="{7A3857AF-C1D4-45CD-C728-2320387FC20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52608" y="1290701"/>
                <a:ext cx="139700" cy="139700"/>
              </a:xfrm>
              <a:prstGeom prst="rect">
                <a:avLst/>
              </a:prstGeom>
            </p:spPr>
          </p:pic>
          <p:pic>
            <p:nvPicPr>
              <p:cNvPr id="28" name="Grafik 27">
                <a:extLst>
                  <a:ext uri="{FF2B5EF4-FFF2-40B4-BE49-F238E27FC236}">
                    <a16:creationId xmlns:a16="http://schemas.microsoft.com/office/drawing/2014/main" id="{2C3D84EA-E252-EF0F-ADF2-0635B531E86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710847" y="1294414"/>
                <a:ext cx="139700" cy="139700"/>
              </a:xfrm>
              <a:prstGeom prst="rect">
                <a:avLst/>
              </a:prstGeom>
            </p:spPr>
          </p:pic>
          <p:pic>
            <p:nvPicPr>
              <p:cNvPr id="29" name="Grafik 28">
                <a:extLst>
                  <a:ext uri="{FF2B5EF4-FFF2-40B4-BE49-F238E27FC236}">
                    <a16:creationId xmlns:a16="http://schemas.microsoft.com/office/drawing/2014/main" id="{C8F12222-AB22-47C0-14DD-40D09A3263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869086" y="1290701"/>
                <a:ext cx="139700" cy="139700"/>
              </a:xfrm>
              <a:prstGeom prst="rect">
                <a:avLst/>
              </a:prstGeom>
            </p:spPr>
          </p:pic>
        </p:grp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534F3CAA-A61D-BE33-614C-43AD7161C39E}"/>
                </a:ext>
              </a:extLst>
            </p:cNvPr>
            <p:cNvSpPr/>
            <p:nvPr/>
          </p:nvSpPr>
          <p:spPr>
            <a:xfrm>
              <a:off x="3142041" y="1206154"/>
              <a:ext cx="537168" cy="53716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" name="Textfeld 20">
              <a:extLst>
                <a:ext uri="{FF2B5EF4-FFF2-40B4-BE49-F238E27FC236}">
                  <a16:creationId xmlns:a16="http://schemas.microsoft.com/office/drawing/2014/main" id="{EEBF5098-F302-3A65-7277-8EF3A0C4973E}"/>
                </a:ext>
              </a:extLst>
            </p:cNvPr>
            <p:cNvSpPr txBox="1"/>
            <p:nvPr/>
          </p:nvSpPr>
          <p:spPr>
            <a:xfrm>
              <a:off x="3167717" y="1384392"/>
              <a:ext cx="48581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de-DE" sz="1200" dirty="0">
                  <a:solidFill>
                    <a:srgbClr val="64574F"/>
                  </a:solidFill>
                  <a:latin typeface="Arial Black" panose="020B0604020202020204" pitchFamily="34" charset="0"/>
                </a:rPr>
                <a:t>00.00</a:t>
              </a:r>
              <a:endParaRPr lang="de-DE" sz="1200" dirty="0"/>
            </a:p>
          </p:txBody>
        </p:sp>
        <p:sp>
          <p:nvSpPr>
            <p:cNvPr id="23" name="Textfeld 22">
              <a:extLst>
                <a:ext uri="{FF2B5EF4-FFF2-40B4-BE49-F238E27FC236}">
                  <a16:creationId xmlns:a16="http://schemas.microsoft.com/office/drawing/2014/main" id="{E93024DF-9C1B-C2BB-A81C-2828741E7544}"/>
                </a:ext>
              </a:extLst>
            </p:cNvPr>
            <p:cNvSpPr txBox="1"/>
            <p:nvPr/>
          </p:nvSpPr>
          <p:spPr>
            <a:xfrm>
              <a:off x="3347122" y="1587957"/>
              <a:ext cx="127006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de-DE" sz="800" dirty="0">
                  <a:solidFill>
                    <a:srgbClr val="64574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€*</a:t>
              </a:r>
              <a:endParaRPr lang="de-DE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0" name="Gruppieren 29">
            <a:extLst>
              <a:ext uri="{FF2B5EF4-FFF2-40B4-BE49-F238E27FC236}">
                <a16:creationId xmlns:a16="http://schemas.microsoft.com/office/drawing/2014/main" id="{97698B0A-085F-6E7A-09C9-5F181AD4ECEA}"/>
              </a:ext>
            </a:extLst>
          </p:cNvPr>
          <p:cNvGrpSpPr/>
          <p:nvPr/>
        </p:nvGrpSpPr>
        <p:grpSpPr>
          <a:xfrm>
            <a:off x="948546" y="2810632"/>
            <a:ext cx="4388506" cy="569187"/>
            <a:chOff x="471650" y="1206154"/>
            <a:chExt cx="4388506" cy="569187"/>
          </a:xfrm>
        </p:grpSpPr>
        <p:grpSp>
          <p:nvGrpSpPr>
            <p:cNvPr id="50" name="Gruppieren 49">
              <a:extLst>
                <a:ext uri="{FF2B5EF4-FFF2-40B4-BE49-F238E27FC236}">
                  <a16:creationId xmlns:a16="http://schemas.microsoft.com/office/drawing/2014/main" id="{54D16223-270B-3EBF-D918-E1B344B5578F}"/>
                </a:ext>
              </a:extLst>
            </p:cNvPr>
            <p:cNvGrpSpPr/>
            <p:nvPr/>
          </p:nvGrpSpPr>
          <p:grpSpPr>
            <a:xfrm>
              <a:off x="471650" y="1267510"/>
              <a:ext cx="4388506" cy="507831"/>
              <a:chOff x="471650" y="1267510"/>
              <a:chExt cx="4388506" cy="507831"/>
            </a:xfrm>
          </p:grpSpPr>
          <p:sp>
            <p:nvSpPr>
              <p:cNvPr id="60" name="Textfeld 59">
                <a:extLst>
                  <a:ext uri="{FF2B5EF4-FFF2-40B4-BE49-F238E27FC236}">
                    <a16:creationId xmlns:a16="http://schemas.microsoft.com/office/drawing/2014/main" id="{62C59A62-9991-A2A7-867B-283DFC90D9E4}"/>
                  </a:ext>
                </a:extLst>
              </p:cNvPr>
              <p:cNvSpPr txBox="1"/>
              <p:nvPr/>
            </p:nvSpPr>
            <p:spPr>
              <a:xfrm>
                <a:off x="471650" y="1267510"/>
                <a:ext cx="4388506" cy="50783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de-DE" sz="1200" dirty="0">
                    <a:solidFill>
                      <a:srgbClr val="64574F"/>
                    </a:solidFill>
                    <a:effectLst/>
                    <a:latin typeface="Arial Black" panose="020B0604020202020204" pitchFamily="34" charset="0"/>
                  </a:rPr>
                  <a:t>QUATTRO FORMAGGI</a:t>
                </a:r>
              </a:p>
              <a:p>
                <a:r>
                  <a:rPr lang="de-DE" sz="800" dirty="0">
                    <a:effectLst/>
                    <a:latin typeface="Arial" panose="020B0604020202020204" pitchFamily="34" charset="0"/>
                  </a:rPr>
                  <a:t>Mit Emmentaler-, </a:t>
                </a:r>
                <a:r>
                  <a:rPr lang="de-DE" sz="800" dirty="0" err="1">
                    <a:effectLst/>
                    <a:latin typeface="Arial" panose="020B0604020202020204" pitchFamily="34" charset="0"/>
                  </a:rPr>
                  <a:t>Provolone</a:t>
                </a:r>
                <a:r>
                  <a:rPr lang="de-DE" sz="800" dirty="0">
                    <a:effectLst/>
                    <a:latin typeface="Arial" panose="020B0604020202020204" pitchFamily="34" charset="0"/>
                  </a:rPr>
                  <a:t>-, Blauschimmel- und </a:t>
                </a:r>
                <a:br>
                  <a:rPr lang="de-DE" sz="800" dirty="0">
                    <a:effectLst/>
                    <a:latin typeface="Arial" panose="020B0604020202020204" pitchFamily="34" charset="0"/>
                  </a:rPr>
                </a:br>
                <a:r>
                  <a:rPr lang="de-DE" sz="800" dirty="0">
                    <a:effectLst/>
                    <a:latin typeface="Arial" panose="020B0604020202020204" pitchFamily="34" charset="0"/>
                  </a:rPr>
                  <a:t>Mozzarella-Käse</a:t>
                </a:r>
              </a:p>
            </p:txBody>
          </p:sp>
          <p:cxnSp>
            <p:nvCxnSpPr>
              <p:cNvPr id="61" name="Gerade Verbindung 60">
                <a:extLst>
                  <a:ext uri="{FF2B5EF4-FFF2-40B4-BE49-F238E27FC236}">
                    <a16:creationId xmlns:a16="http://schemas.microsoft.com/office/drawing/2014/main" id="{17FC1E10-6990-C685-C0BC-5F32FE1ED72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1650" y="1479186"/>
                <a:ext cx="2537136" cy="0"/>
              </a:xfrm>
              <a:prstGeom prst="line">
                <a:avLst/>
              </a:prstGeom>
              <a:ln w="12700">
                <a:solidFill>
                  <a:schemeClr val="bg2">
                    <a:lumMod val="25000"/>
                  </a:schemeClr>
                </a:solidFill>
                <a:prstDash val="sysDot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62" name="Grafik 61">
                <a:extLst>
                  <a:ext uri="{FF2B5EF4-FFF2-40B4-BE49-F238E27FC236}">
                    <a16:creationId xmlns:a16="http://schemas.microsoft.com/office/drawing/2014/main" id="{EE948BA7-0B17-6C41-B2EE-117F8091804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52608" y="1290701"/>
                <a:ext cx="139700" cy="139700"/>
              </a:xfrm>
              <a:prstGeom prst="rect">
                <a:avLst/>
              </a:prstGeom>
            </p:spPr>
          </p:pic>
          <p:pic>
            <p:nvPicPr>
              <p:cNvPr id="63" name="Grafik 62">
                <a:extLst>
                  <a:ext uri="{FF2B5EF4-FFF2-40B4-BE49-F238E27FC236}">
                    <a16:creationId xmlns:a16="http://schemas.microsoft.com/office/drawing/2014/main" id="{E586F207-C645-C2E3-C013-D51A45193B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710847" y="1294414"/>
                <a:ext cx="139700" cy="139700"/>
              </a:xfrm>
              <a:prstGeom prst="rect">
                <a:avLst/>
              </a:prstGeom>
            </p:spPr>
          </p:pic>
          <p:pic>
            <p:nvPicPr>
              <p:cNvPr id="64" name="Grafik 63">
                <a:extLst>
                  <a:ext uri="{FF2B5EF4-FFF2-40B4-BE49-F238E27FC236}">
                    <a16:creationId xmlns:a16="http://schemas.microsoft.com/office/drawing/2014/main" id="{B3E1BAAF-0D58-0BDB-26B3-E864499722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869086" y="1290701"/>
                <a:ext cx="139700" cy="139700"/>
              </a:xfrm>
              <a:prstGeom prst="rect">
                <a:avLst/>
              </a:prstGeom>
            </p:spPr>
          </p:pic>
        </p:grp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556D4CBD-8B3B-47CF-C781-FBD401273310}"/>
                </a:ext>
              </a:extLst>
            </p:cNvPr>
            <p:cNvSpPr/>
            <p:nvPr/>
          </p:nvSpPr>
          <p:spPr>
            <a:xfrm>
              <a:off x="3142041" y="1206154"/>
              <a:ext cx="537168" cy="53716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8" name="Textfeld 57">
              <a:extLst>
                <a:ext uri="{FF2B5EF4-FFF2-40B4-BE49-F238E27FC236}">
                  <a16:creationId xmlns:a16="http://schemas.microsoft.com/office/drawing/2014/main" id="{6DA7957F-BEEA-69BD-D019-E9F9C71A493D}"/>
                </a:ext>
              </a:extLst>
            </p:cNvPr>
            <p:cNvSpPr txBox="1"/>
            <p:nvPr/>
          </p:nvSpPr>
          <p:spPr>
            <a:xfrm>
              <a:off x="3167717" y="1384392"/>
              <a:ext cx="48581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de-DE" sz="1200" dirty="0">
                  <a:solidFill>
                    <a:srgbClr val="64574F"/>
                  </a:solidFill>
                  <a:latin typeface="Arial Black" panose="020B0604020202020204" pitchFamily="34" charset="0"/>
                </a:rPr>
                <a:t>00.00</a:t>
              </a:r>
              <a:endParaRPr lang="de-DE" sz="1200" dirty="0"/>
            </a:p>
          </p:txBody>
        </p:sp>
        <p:sp>
          <p:nvSpPr>
            <p:cNvPr id="59" name="Textfeld 58">
              <a:extLst>
                <a:ext uri="{FF2B5EF4-FFF2-40B4-BE49-F238E27FC236}">
                  <a16:creationId xmlns:a16="http://schemas.microsoft.com/office/drawing/2014/main" id="{FD8ABEC5-6185-668F-ABEB-4CC3033E3A57}"/>
                </a:ext>
              </a:extLst>
            </p:cNvPr>
            <p:cNvSpPr txBox="1"/>
            <p:nvPr/>
          </p:nvSpPr>
          <p:spPr>
            <a:xfrm>
              <a:off x="3347122" y="1587957"/>
              <a:ext cx="127006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de-DE" sz="800" dirty="0">
                  <a:solidFill>
                    <a:srgbClr val="64574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€*</a:t>
              </a:r>
              <a:endParaRPr lang="de-DE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7" name="Gruppieren 76">
            <a:extLst>
              <a:ext uri="{FF2B5EF4-FFF2-40B4-BE49-F238E27FC236}">
                <a16:creationId xmlns:a16="http://schemas.microsoft.com/office/drawing/2014/main" id="{238FDC1D-740F-E97C-6A50-8C5E5BA8C96D}"/>
              </a:ext>
            </a:extLst>
          </p:cNvPr>
          <p:cNvGrpSpPr/>
          <p:nvPr/>
        </p:nvGrpSpPr>
        <p:grpSpPr>
          <a:xfrm>
            <a:off x="948546" y="3530314"/>
            <a:ext cx="4388506" cy="537168"/>
            <a:chOff x="471650" y="3132345"/>
            <a:chExt cx="4388506" cy="537168"/>
          </a:xfrm>
        </p:grpSpPr>
        <p:grpSp>
          <p:nvGrpSpPr>
            <p:cNvPr id="65" name="Gruppieren 64">
              <a:extLst>
                <a:ext uri="{FF2B5EF4-FFF2-40B4-BE49-F238E27FC236}">
                  <a16:creationId xmlns:a16="http://schemas.microsoft.com/office/drawing/2014/main" id="{66C9EEDC-36A7-DC88-A9B0-4623345FB234}"/>
                </a:ext>
              </a:extLst>
            </p:cNvPr>
            <p:cNvGrpSpPr/>
            <p:nvPr/>
          </p:nvGrpSpPr>
          <p:grpSpPr>
            <a:xfrm>
              <a:off x="471650" y="3132345"/>
              <a:ext cx="4388506" cy="537168"/>
              <a:chOff x="471650" y="1206154"/>
              <a:chExt cx="4388506" cy="537168"/>
            </a:xfrm>
          </p:grpSpPr>
          <p:grpSp>
            <p:nvGrpSpPr>
              <p:cNvPr id="66" name="Gruppieren 65">
                <a:extLst>
                  <a:ext uri="{FF2B5EF4-FFF2-40B4-BE49-F238E27FC236}">
                    <a16:creationId xmlns:a16="http://schemas.microsoft.com/office/drawing/2014/main" id="{F5D9FAC2-9238-203D-797F-F369ABFAAB87}"/>
                  </a:ext>
                </a:extLst>
              </p:cNvPr>
              <p:cNvGrpSpPr/>
              <p:nvPr/>
            </p:nvGrpSpPr>
            <p:grpSpPr>
              <a:xfrm>
                <a:off x="471650" y="1267510"/>
                <a:ext cx="4388506" cy="384721"/>
                <a:chOff x="471650" y="1267510"/>
                <a:chExt cx="4388506" cy="384721"/>
              </a:xfrm>
            </p:grpSpPr>
            <p:sp>
              <p:nvSpPr>
                <p:cNvPr id="70" name="Textfeld 69">
                  <a:extLst>
                    <a:ext uri="{FF2B5EF4-FFF2-40B4-BE49-F238E27FC236}">
                      <a16:creationId xmlns:a16="http://schemas.microsoft.com/office/drawing/2014/main" id="{FE770A3C-A57A-431C-DCCA-B3D0E33C2BAD}"/>
                    </a:ext>
                  </a:extLst>
                </p:cNvPr>
                <p:cNvSpPr txBox="1"/>
                <p:nvPr/>
              </p:nvSpPr>
              <p:spPr>
                <a:xfrm>
                  <a:off x="471650" y="1267510"/>
                  <a:ext cx="4388506" cy="38472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>
                    <a:spcAft>
                      <a:spcPts val="600"/>
                    </a:spcAft>
                  </a:pPr>
                  <a:r>
                    <a:rPr lang="de-DE" sz="1200" dirty="0">
                      <a:solidFill>
                        <a:srgbClr val="64574F"/>
                      </a:solidFill>
                      <a:effectLst/>
                      <a:latin typeface="Arial Black" panose="020B0604020202020204" pitchFamily="34" charset="0"/>
                    </a:rPr>
                    <a:t>TONNO </a:t>
                  </a:r>
                </a:p>
                <a:p>
                  <a:r>
                    <a:rPr lang="de-DE" sz="800" dirty="0">
                      <a:effectLst/>
                      <a:latin typeface="Arial" panose="020B0604020202020204" pitchFamily="34" charset="0"/>
                    </a:rPr>
                    <a:t>Mit Thunfisch-Zwiebel-Belag und feinem Mozzarella-Käse</a:t>
                  </a:r>
                </a:p>
              </p:txBody>
            </p:sp>
            <p:cxnSp>
              <p:nvCxnSpPr>
                <p:cNvPr id="71" name="Gerade Verbindung 70">
                  <a:extLst>
                    <a:ext uri="{FF2B5EF4-FFF2-40B4-BE49-F238E27FC236}">
                      <a16:creationId xmlns:a16="http://schemas.microsoft.com/office/drawing/2014/main" id="{74151774-8417-38CA-87B5-D2003FF6E77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71650" y="1479186"/>
                  <a:ext cx="2537136" cy="0"/>
                </a:xfrm>
                <a:prstGeom prst="line">
                  <a:avLst/>
                </a:prstGeom>
                <a:ln w="12700">
                  <a:solidFill>
                    <a:schemeClr val="bg2">
                      <a:lumMod val="25000"/>
                    </a:schemeClr>
                  </a:solidFill>
                  <a:prstDash val="sysDot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pic>
              <p:nvPicPr>
                <p:cNvPr id="73" name="Grafik 72">
                  <a:extLst>
                    <a:ext uri="{FF2B5EF4-FFF2-40B4-BE49-F238E27FC236}">
                      <a16:creationId xmlns:a16="http://schemas.microsoft.com/office/drawing/2014/main" id="{7A5C0CD3-F6B0-F2AE-9CB7-B9F0FC7806D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552608" y="1294414"/>
                  <a:ext cx="139700" cy="139700"/>
                </a:xfrm>
                <a:prstGeom prst="rect">
                  <a:avLst/>
                </a:prstGeom>
              </p:spPr>
            </p:pic>
            <p:pic>
              <p:nvPicPr>
                <p:cNvPr id="74" name="Grafik 73">
                  <a:extLst>
                    <a:ext uri="{FF2B5EF4-FFF2-40B4-BE49-F238E27FC236}">
                      <a16:creationId xmlns:a16="http://schemas.microsoft.com/office/drawing/2014/main" id="{45F8F18A-447A-7417-080E-C412BCF894F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10847" y="1290701"/>
                  <a:ext cx="139700" cy="139700"/>
                </a:xfrm>
                <a:prstGeom prst="rect">
                  <a:avLst/>
                </a:prstGeom>
              </p:spPr>
            </p:pic>
          </p:grpSp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8C7AEC33-4E4F-D0FB-1563-C306B9ABDCB6}"/>
                  </a:ext>
                </a:extLst>
              </p:cNvPr>
              <p:cNvSpPr/>
              <p:nvPr/>
            </p:nvSpPr>
            <p:spPr>
              <a:xfrm>
                <a:off x="3142041" y="1206154"/>
                <a:ext cx="537168" cy="53716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8" name="Textfeld 67">
                <a:extLst>
                  <a:ext uri="{FF2B5EF4-FFF2-40B4-BE49-F238E27FC236}">
                    <a16:creationId xmlns:a16="http://schemas.microsoft.com/office/drawing/2014/main" id="{C600E3F5-29B8-1266-8F0D-7C0544ED4CC5}"/>
                  </a:ext>
                </a:extLst>
              </p:cNvPr>
              <p:cNvSpPr txBox="1"/>
              <p:nvPr/>
            </p:nvSpPr>
            <p:spPr>
              <a:xfrm>
                <a:off x="3167717" y="1384392"/>
                <a:ext cx="485816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de-DE" sz="1200" dirty="0">
                    <a:solidFill>
                      <a:srgbClr val="64574F"/>
                    </a:solidFill>
                    <a:latin typeface="Arial Black" panose="020B0604020202020204" pitchFamily="34" charset="0"/>
                  </a:rPr>
                  <a:t>00.00</a:t>
                </a:r>
                <a:endParaRPr lang="de-DE" sz="1200" dirty="0"/>
              </a:p>
            </p:txBody>
          </p:sp>
          <p:sp>
            <p:nvSpPr>
              <p:cNvPr id="69" name="Textfeld 68">
                <a:extLst>
                  <a:ext uri="{FF2B5EF4-FFF2-40B4-BE49-F238E27FC236}">
                    <a16:creationId xmlns:a16="http://schemas.microsoft.com/office/drawing/2014/main" id="{AA1F81E1-6E41-A801-534C-D18935D073E0}"/>
                  </a:ext>
                </a:extLst>
              </p:cNvPr>
              <p:cNvSpPr txBox="1"/>
              <p:nvPr/>
            </p:nvSpPr>
            <p:spPr>
              <a:xfrm>
                <a:off x="3347122" y="1587957"/>
                <a:ext cx="127006" cy="12311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de-DE" sz="800" dirty="0">
                    <a:solidFill>
                      <a:srgbClr val="64574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€*</a:t>
                </a:r>
                <a:endParaRPr lang="de-DE" sz="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76" name="Grafik 75">
              <a:extLst>
                <a:ext uri="{FF2B5EF4-FFF2-40B4-BE49-F238E27FC236}">
                  <a16:creationId xmlns:a16="http://schemas.microsoft.com/office/drawing/2014/main" id="{27C8C438-214F-7C32-C807-29B615416FB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80877" y="3216892"/>
              <a:ext cx="139700" cy="139700"/>
            </a:xfrm>
            <a:prstGeom prst="rect">
              <a:avLst/>
            </a:prstGeom>
          </p:spPr>
        </p:pic>
      </p:grpSp>
      <p:grpSp>
        <p:nvGrpSpPr>
          <p:cNvPr id="79" name="Gruppieren 78">
            <a:extLst>
              <a:ext uri="{FF2B5EF4-FFF2-40B4-BE49-F238E27FC236}">
                <a16:creationId xmlns:a16="http://schemas.microsoft.com/office/drawing/2014/main" id="{F316A8EA-4731-34B7-E309-DF7388A09CA1}"/>
              </a:ext>
            </a:extLst>
          </p:cNvPr>
          <p:cNvGrpSpPr/>
          <p:nvPr/>
        </p:nvGrpSpPr>
        <p:grpSpPr>
          <a:xfrm>
            <a:off x="948546" y="4217977"/>
            <a:ext cx="4388506" cy="537168"/>
            <a:chOff x="471650" y="1206154"/>
            <a:chExt cx="4388506" cy="537168"/>
          </a:xfrm>
        </p:grpSpPr>
        <p:grpSp>
          <p:nvGrpSpPr>
            <p:cNvPr id="81" name="Gruppieren 80">
              <a:extLst>
                <a:ext uri="{FF2B5EF4-FFF2-40B4-BE49-F238E27FC236}">
                  <a16:creationId xmlns:a16="http://schemas.microsoft.com/office/drawing/2014/main" id="{01EC1800-9CB5-757D-A584-9895296DA3FE}"/>
                </a:ext>
              </a:extLst>
            </p:cNvPr>
            <p:cNvGrpSpPr/>
            <p:nvPr/>
          </p:nvGrpSpPr>
          <p:grpSpPr>
            <a:xfrm>
              <a:off x="471650" y="1267510"/>
              <a:ext cx="4388506" cy="384721"/>
              <a:chOff x="471650" y="1267510"/>
              <a:chExt cx="4388506" cy="384721"/>
            </a:xfrm>
          </p:grpSpPr>
          <p:sp>
            <p:nvSpPr>
              <p:cNvPr id="85" name="Textfeld 84">
                <a:extLst>
                  <a:ext uri="{FF2B5EF4-FFF2-40B4-BE49-F238E27FC236}">
                    <a16:creationId xmlns:a16="http://schemas.microsoft.com/office/drawing/2014/main" id="{864F0D20-D6F3-5652-A7CA-25C89A9F3F2E}"/>
                  </a:ext>
                </a:extLst>
              </p:cNvPr>
              <p:cNvSpPr txBox="1"/>
              <p:nvPr/>
            </p:nvSpPr>
            <p:spPr>
              <a:xfrm>
                <a:off x="471650" y="1267510"/>
                <a:ext cx="4388506" cy="3847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de-DE" sz="1200" dirty="0">
                    <a:solidFill>
                      <a:srgbClr val="64574F"/>
                    </a:solidFill>
                    <a:effectLst/>
                    <a:latin typeface="Arial Black" panose="020B0604020202020204" pitchFamily="34" charset="0"/>
                  </a:rPr>
                  <a:t>SALAME </a:t>
                </a:r>
              </a:p>
              <a:p>
                <a:r>
                  <a:rPr lang="de-DE" sz="800" dirty="0">
                    <a:effectLst/>
                    <a:latin typeface="Arial" panose="020B0604020202020204" pitchFamily="34" charset="0"/>
                  </a:rPr>
                  <a:t>Mit herzhafter Salami und feinem Mozzarella-Käse</a:t>
                </a:r>
              </a:p>
            </p:txBody>
          </p:sp>
          <p:cxnSp>
            <p:nvCxnSpPr>
              <p:cNvPr id="86" name="Gerade Verbindung 85">
                <a:extLst>
                  <a:ext uri="{FF2B5EF4-FFF2-40B4-BE49-F238E27FC236}">
                    <a16:creationId xmlns:a16="http://schemas.microsoft.com/office/drawing/2014/main" id="{ED00C97A-6026-A4A0-BC7F-36AE434A17B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1650" y="1479186"/>
                <a:ext cx="2537136" cy="0"/>
              </a:xfrm>
              <a:prstGeom prst="line">
                <a:avLst/>
              </a:prstGeom>
              <a:ln w="12700">
                <a:solidFill>
                  <a:schemeClr val="bg2">
                    <a:lumMod val="25000"/>
                  </a:schemeClr>
                </a:solidFill>
                <a:prstDash val="sysDot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87" name="Grafik 86">
                <a:extLst>
                  <a:ext uri="{FF2B5EF4-FFF2-40B4-BE49-F238E27FC236}">
                    <a16:creationId xmlns:a16="http://schemas.microsoft.com/office/drawing/2014/main" id="{43F36BF2-80B2-CB22-3193-05C54F94CC6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685958" y="1294414"/>
                <a:ext cx="139700" cy="139700"/>
              </a:xfrm>
              <a:prstGeom prst="rect">
                <a:avLst/>
              </a:prstGeom>
            </p:spPr>
          </p:pic>
          <p:pic>
            <p:nvPicPr>
              <p:cNvPr id="88" name="Grafik 87">
                <a:extLst>
                  <a:ext uri="{FF2B5EF4-FFF2-40B4-BE49-F238E27FC236}">
                    <a16:creationId xmlns:a16="http://schemas.microsoft.com/office/drawing/2014/main" id="{8DE690FB-1939-73E7-DD67-BEC4F833300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844197" y="1290701"/>
                <a:ext cx="139700" cy="139700"/>
              </a:xfrm>
              <a:prstGeom prst="rect">
                <a:avLst/>
              </a:prstGeom>
            </p:spPr>
          </p:pic>
        </p:grp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F9379939-DF6F-2EC0-2D1E-BCA95ACB97FD}"/>
                </a:ext>
              </a:extLst>
            </p:cNvPr>
            <p:cNvSpPr/>
            <p:nvPr/>
          </p:nvSpPr>
          <p:spPr>
            <a:xfrm>
              <a:off x="3142041" y="1206154"/>
              <a:ext cx="537168" cy="53716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3" name="Textfeld 82">
              <a:extLst>
                <a:ext uri="{FF2B5EF4-FFF2-40B4-BE49-F238E27FC236}">
                  <a16:creationId xmlns:a16="http://schemas.microsoft.com/office/drawing/2014/main" id="{201E27FC-3472-AC1B-96AA-C1979BF9D3AA}"/>
                </a:ext>
              </a:extLst>
            </p:cNvPr>
            <p:cNvSpPr txBox="1"/>
            <p:nvPr/>
          </p:nvSpPr>
          <p:spPr>
            <a:xfrm>
              <a:off x="3167717" y="1384392"/>
              <a:ext cx="48581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de-DE" sz="1200" dirty="0">
                  <a:solidFill>
                    <a:srgbClr val="64574F"/>
                  </a:solidFill>
                  <a:latin typeface="Arial Black" panose="020B0604020202020204" pitchFamily="34" charset="0"/>
                </a:rPr>
                <a:t>00.00</a:t>
              </a:r>
              <a:endParaRPr lang="de-DE" sz="1200" dirty="0"/>
            </a:p>
          </p:txBody>
        </p:sp>
        <p:sp>
          <p:nvSpPr>
            <p:cNvPr id="84" name="Textfeld 83">
              <a:extLst>
                <a:ext uri="{FF2B5EF4-FFF2-40B4-BE49-F238E27FC236}">
                  <a16:creationId xmlns:a16="http://schemas.microsoft.com/office/drawing/2014/main" id="{8879E286-C40D-E07D-37D1-267F130A29B1}"/>
                </a:ext>
              </a:extLst>
            </p:cNvPr>
            <p:cNvSpPr txBox="1"/>
            <p:nvPr/>
          </p:nvSpPr>
          <p:spPr>
            <a:xfrm>
              <a:off x="3347122" y="1587957"/>
              <a:ext cx="127006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de-DE" sz="800" dirty="0">
                  <a:solidFill>
                    <a:srgbClr val="64574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€*</a:t>
              </a:r>
              <a:endParaRPr lang="de-DE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5E27F602-79C1-D933-6DD0-0C7B3CFFB145}"/>
              </a:ext>
            </a:extLst>
          </p:cNvPr>
          <p:cNvGrpSpPr/>
          <p:nvPr/>
        </p:nvGrpSpPr>
        <p:grpSpPr>
          <a:xfrm>
            <a:off x="3631973" y="4953265"/>
            <a:ext cx="537168" cy="537168"/>
            <a:chOff x="1158917" y="4848490"/>
            <a:chExt cx="537168" cy="537168"/>
          </a:xfrm>
        </p:grpSpPr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79902AC2-F324-4400-E0C6-0C077DE40B63}"/>
                </a:ext>
              </a:extLst>
            </p:cNvPr>
            <p:cNvSpPr/>
            <p:nvPr/>
          </p:nvSpPr>
          <p:spPr>
            <a:xfrm>
              <a:off x="1158917" y="4848490"/>
              <a:ext cx="537168" cy="53716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7" name="Textfeld 96">
              <a:extLst>
                <a:ext uri="{FF2B5EF4-FFF2-40B4-BE49-F238E27FC236}">
                  <a16:creationId xmlns:a16="http://schemas.microsoft.com/office/drawing/2014/main" id="{67EB8120-C92A-A031-CE55-826A9AF0ECB8}"/>
                </a:ext>
              </a:extLst>
            </p:cNvPr>
            <p:cNvSpPr txBox="1"/>
            <p:nvPr/>
          </p:nvSpPr>
          <p:spPr>
            <a:xfrm>
              <a:off x="1184593" y="5026728"/>
              <a:ext cx="48581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de-DE" sz="1200" dirty="0">
                  <a:solidFill>
                    <a:srgbClr val="64574F"/>
                  </a:solidFill>
                  <a:latin typeface="Arial Black" panose="020B0604020202020204" pitchFamily="34" charset="0"/>
                </a:rPr>
                <a:t>00.00</a:t>
              </a:r>
              <a:endParaRPr lang="de-DE" sz="1200" dirty="0"/>
            </a:p>
          </p:txBody>
        </p:sp>
        <p:sp>
          <p:nvSpPr>
            <p:cNvPr id="98" name="Textfeld 97">
              <a:extLst>
                <a:ext uri="{FF2B5EF4-FFF2-40B4-BE49-F238E27FC236}">
                  <a16:creationId xmlns:a16="http://schemas.microsoft.com/office/drawing/2014/main" id="{DE7BB817-C4DB-2202-FF4D-DA857A10A81A}"/>
                </a:ext>
              </a:extLst>
            </p:cNvPr>
            <p:cNvSpPr txBox="1"/>
            <p:nvPr/>
          </p:nvSpPr>
          <p:spPr>
            <a:xfrm>
              <a:off x="1363998" y="5230293"/>
              <a:ext cx="127006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de-DE" sz="800" dirty="0">
                  <a:solidFill>
                    <a:srgbClr val="64574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€*</a:t>
              </a:r>
              <a:endParaRPr lang="de-DE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2" name="Gruppieren 31">
            <a:extLst>
              <a:ext uri="{FF2B5EF4-FFF2-40B4-BE49-F238E27FC236}">
                <a16:creationId xmlns:a16="http://schemas.microsoft.com/office/drawing/2014/main" id="{6C63FD64-6CCC-8829-0C66-7587E0B5E1C3}"/>
              </a:ext>
            </a:extLst>
          </p:cNvPr>
          <p:cNvGrpSpPr/>
          <p:nvPr/>
        </p:nvGrpSpPr>
        <p:grpSpPr>
          <a:xfrm>
            <a:off x="957742" y="4966996"/>
            <a:ext cx="2548927" cy="384721"/>
            <a:chOff x="1832886" y="4909846"/>
            <a:chExt cx="2548927" cy="384721"/>
          </a:xfrm>
        </p:grpSpPr>
        <p:sp>
          <p:nvSpPr>
            <p:cNvPr id="99" name="Textfeld 98">
              <a:extLst>
                <a:ext uri="{FF2B5EF4-FFF2-40B4-BE49-F238E27FC236}">
                  <a16:creationId xmlns:a16="http://schemas.microsoft.com/office/drawing/2014/main" id="{34BAA84B-D0AC-35DC-0377-55FAEB9F0F63}"/>
                </a:ext>
              </a:extLst>
            </p:cNvPr>
            <p:cNvSpPr txBox="1"/>
            <p:nvPr/>
          </p:nvSpPr>
          <p:spPr>
            <a:xfrm>
              <a:off x="1832886" y="4909846"/>
              <a:ext cx="2548927" cy="384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de-DE" sz="1200" dirty="0">
                  <a:solidFill>
                    <a:srgbClr val="64574F"/>
                  </a:solidFill>
                  <a:effectLst/>
                  <a:latin typeface="Arial Black" panose="020B0604020202020204" pitchFamily="34" charset="0"/>
                </a:rPr>
                <a:t>PROSCIUTTO </a:t>
              </a:r>
            </a:p>
            <a:p>
              <a:r>
                <a:rPr lang="de-DE" sz="800" dirty="0">
                  <a:effectLst/>
                  <a:latin typeface="Arial" panose="020B0604020202020204" pitchFamily="34" charset="0"/>
                </a:rPr>
                <a:t>Mit herzhafter Salami und feinem Mozzarella-Käse</a:t>
              </a:r>
            </a:p>
          </p:txBody>
        </p:sp>
        <p:cxnSp>
          <p:nvCxnSpPr>
            <p:cNvPr id="100" name="Gerade Verbindung 99">
              <a:extLst>
                <a:ext uri="{FF2B5EF4-FFF2-40B4-BE49-F238E27FC236}">
                  <a16:creationId xmlns:a16="http://schemas.microsoft.com/office/drawing/2014/main" id="{0D004A5D-ED97-5842-EF1A-5C7C17756764}"/>
                </a:ext>
              </a:extLst>
            </p:cNvPr>
            <p:cNvCxnSpPr>
              <a:cxnSpLocks/>
            </p:cNvCxnSpPr>
            <p:nvPr/>
          </p:nvCxnSpPr>
          <p:spPr>
            <a:xfrm>
              <a:off x="1832886" y="5121522"/>
              <a:ext cx="253713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  <a:prstDash val="sysDot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101" name="Grafik 100">
              <a:extLst>
                <a:ext uri="{FF2B5EF4-FFF2-40B4-BE49-F238E27FC236}">
                  <a16:creationId xmlns:a16="http://schemas.microsoft.com/office/drawing/2014/main" id="{878F4DA1-3158-983D-9C6F-E6751FE7674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25342" y="4936750"/>
              <a:ext cx="139700" cy="139700"/>
            </a:xfrm>
            <a:prstGeom prst="rect">
              <a:avLst/>
            </a:prstGeom>
          </p:spPr>
        </p:pic>
        <p:pic>
          <p:nvPicPr>
            <p:cNvPr id="102" name="Grafik 101">
              <a:extLst>
                <a:ext uri="{FF2B5EF4-FFF2-40B4-BE49-F238E27FC236}">
                  <a16:creationId xmlns:a16="http://schemas.microsoft.com/office/drawing/2014/main" id="{24AC72DD-7A20-C143-9785-3BB7803A9C2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83581" y="4933037"/>
              <a:ext cx="139700" cy="139700"/>
            </a:xfrm>
            <a:prstGeom prst="rect">
              <a:avLst/>
            </a:prstGeom>
          </p:spPr>
        </p:pic>
      </p:grpSp>
      <p:grpSp>
        <p:nvGrpSpPr>
          <p:cNvPr id="34" name="Gruppieren 33">
            <a:extLst>
              <a:ext uri="{FF2B5EF4-FFF2-40B4-BE49-F238E27FC236}">
                <a16:creationId xmlns:a16="http://schemas.microsoft.com/office/drawing/2014/main" id="{975B8A29-DD62-E853-265F-44E1DC73D56F}"/>
              </a:ext>
            </a:extLst>
          </p:cNvPr>
          <p:cNvGrpSpPr/>
          <p:nvPr/>
        </p:nvGrpSpPr>
        <p:grpSpPr>
          <a:xfrm>
            <a:off x="957742" y="5654659"/>
            <a:ext cx="2548927" cy="507831"/>
            <a:chOff x="1832886" y="5587984"/>
            <a:chExt cx="2548927" cy="507831"/>
          </a:xfrm>
        </p:grpSpPr>
        <p:sp>
          <p:nvSpPr>
            <p:cNvPr id="109" name="Textfeld 108">
              <a:extLst>
                <a:ext uri="{FF2B5EF4-FFF2-40B4-BE49-F238E27FC236}">
                  <a16:creationId xmlns:a16="http://schemas.microsoft.com/office/drawing/2014/main" id="{015836F6-3403-3244-61A1-ECEE18E52B81}"/>
                </a:ext>
              </a:extLst>
            </p:cNvPr>
            <p:cNvSpPr txBox="1"/>
            <p:nvPr/>
          </p:nvSpPr>
          <p:spPr>
            <a:xfrm>
              <a:off x="1832886" y="5587984"/>
              <a:ext cx="2548927" cy="5078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de-DE" sz="1200" dirty="0">
                  <a:solidFill>
                    <a:srgbClr val="64574F"/>
                  </a:solidFill>
                  <a:effectLst/>
                  <a:latin typeface="Arial Black" panose="020B0604020202020204" pitchFamily="34" charset="0"/>
                </a:rPr>
                <a:t>BBQ POLLO </a:t>
              </a:r>
            </a:p>
            <a:p>
              <a:r>
                <a:rPr lang="de-DE" sz="800" dirty="0">
                  <a:effectLst/>
                  <a:latin typeface="Arial" panose="020B0604020202020204" pitchFamily="34" charset="0"/>
                </a:rPr>
                <a:t>Mit marinierter Hähnchenbrust, pikanter BBQ-Sauce, </a:t>
              </a:r>
            </a:p>
            <a:p>
              <a:r>
                <a:rPr lang="de-DE" sz="800" dirty="0">
                  <a:effectLst/>
                  <a:latin typeface="Arial" panose="020B0604020202020204" pitchFamily="34" charset="0"/>
                </a:rPr>
                <a:t>roten Zwiebeln und feinem Mozzarella-Käse</a:t>
              </a:r>
            </a:p>
          </p:txBody>
        </p:sp>
        <p:cxnSp>
          <p:nvCxnSpPr>
            <p:cNvPr id="110" name="Gerade Verbindung 109">
              <a:extLst>
                <a:ext uri="{FF2B5EF4-FFF2-40B4-BE49-F238E27FC236}">
                  <a16:creationId xmlns:a16="http://schemas.microsoft.com/office/drawing/2014/main" id="{E0A7BD4F-C2AD-425C-BD56-8683C21E25BA}"/>
                </a:ext>
              </a:extLst>
            </p:cNvPr>
            <p:cNvCxnSpPr>
              <a:cxnSpLocks/>
            </p:cNvCxnSpPr>
            <p:nvPr/>
          </p:nvCxnSpPr>
          <p:spPr>
            <a:xfrm>
              <a:off x="1832886" y="5799660"/>
              <a:ext cx="253713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  <a:prstDash val="sysDot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111" name="Grafik 110">
              <a:extLst>
                <a:ext uri="{FF2B5EF4-FFF2-40B4-BE49-F238E27FC236}">
                  <a16:creationId xmlns:a16="http://schemas.microsoft.com/office/drawing/2014/main" id="{98128218-85E4-6BED-1879-01C7D311F2A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53475" y="5614888"/>
              <a:ext cx="139700" cy="139700"/>
            </a:xfrm>
            <a:prstGeom prst="rect">
              <a:avLst/>
            </a:prstGeom>
          </p:spPr>
        </p:pic>
        <p:pic>
          <p:nvPicPr>
            <p:cNvPr id="112" name="Grafik 111">
              <a:extLst>
                <a:ext uri="{FF2B5EF4-FFF2-40B4-BE49-F238E27FC236}">
                  <a16:creationId xmlns:a16="http://schemas.microsoft.com/office/drawing/2014/main" id="{7A2DCA21-E1D7-229C-C2FB-4699CCDB1CC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11714" y="5611175"/>
              <a:ext cx="139700" cy="139700"/>
            </a:xfrm>
            <a:prstGeom prst="rect">
              <a:avLst/>
            </a:prstGeom>
          </p:spPr>
        </p:pic>
      </p:grpSp>
      <p:grpSp>
        <p:nvGrpSpPr>
          <p:cNvPr id="33" name="Gruppieren 32">
            <a:extLst>
              <a:ext uri="{FF2B5EF4-FFF2-40B4-BE49-F238E27FC236}">
                <a16:creationId xmlns:a16="http://schemas.microsoft.com/office/drawing/2014/main" id="{073C110D-02BA-8C13-2957-41C283138A32}"/>
              </a:ext>
            </a:extLst>
          </p:cNvPr>
          <p:cNvGrpSpPr/>
          <p:nvPr/>
        </p:nvGrpSpPr>
        <p:grpSpPr>
          <a:xfrm>
            <a:off x="3631973" y="5631403"/>
            <a:ext cx="537168" cy="537168"/>
            <a:chOff x="1158917" y="5526628"/>
            <a:chExt cx="537168" cy="537168"/>
          </a:xfrm>
        </p:grpSpPr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999D24F3-CEDC-1956-CB15-34C653F4BBB6}"/>
                </a:ext>
              </a:extLst>
            </p:cNvPr>
            <p:cNvSpPr/>
            <p:nvPr/>
          </p:nvSpPr>
          <p:spPr>
            <a:xfrm>
              <a:off x="1158917" y="5526628"/>
              <a:ext cx="537168" cy="53716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4" name="Textfeld 113">
              <a:extLst>
                <a:ext uri="{FF2B5EF4-FFF2-40B4-BE49-F238E27FC236}">
                  <a16:creationId xmlns:a16="http://schemas.microsoft.com/office/drawing/2014/main" id="{17D61E84-B2FC-9E2F-2C8A-730A22A1008B}"/>
                </a:ext>
              </a:extLst>
            </p:cNvPr>
            <p:cNvSpPr txBox="1"/>
            <p:nvPr/>
          </p:nvSpPr>
          <p:spPr>
            <a:xfrm>
              <a:off x="1184593" y="5704866"/>
              <a:ext cx="48581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de-DE" sz="1200" dirty="0">
                  <a:solidFill>
                    <a:srgbClr val="64574F"/>
                  </a:solidFill>
                  <a:latin typeface="Arial Black" panose="020B0604020202020204" pitchFamily="34" charset="0"/>
                </a:rPr>
                <a:t>00.00</a:t>
              </a:r>
              <a:endParaRPr lang="de-DE" sz="1200" dirty="0"/>
            </a:p>
          </p:txBody>
        </p:sp>
        <p:sp>
          <p:nvSpPr>
            <p:cNvPr id="115" name="Textfeld 114">
              <a:extLst>
                <a:ext uri="{FF2B5EF4-FFF2-40B4-BE49-F238E27FC236}">
                  <a16:creationId xmlns:a16="http://schemas.microsoft.com/office/drawing/2014/main" id="{5E862CBC-76DA-7868-20A1-C1729ECBE0C7}"/>
                </a:ext>
              </a:extLst>
            </p:cNvPr>
            <p:cNvSpPr txBox="1"/>
            <p:nvPr/>
          </p:nvSpPr>
          <p:spPr>
            <a:xfrm>
              <a:off x="1363998" y="5908431"/>
              <a:ext cx="127006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de-DE" sz="800" dirty="0">
                  <a:solidFill>
                    <a:srgbClr val="64574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€*</a:t>
              </a:r>
              <a:endParaRPr lang="de-DE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5" name="Gruppieren 34">
            <a:extLst>
              <a:ext uri="{FF2B5EF4-FFF2-40B4-BE49-F238E27FC236}">
                <a16:creationId xmlns:a16="http://schemas.microsoft.com/office/drawing/2014/main" id="{D28EB368-64D2-EE0E-8A7F-98FF9126E8CF}"/>
              </a:ext>
            </a:extLst>
          </p:cNvPr>
          <p:cNvGrpSpPr/>
          <p:nvPr/>
        </p:nvGrpSpPr>
        <p:grpSpPr>
          <a:xfrm>
            <a:off x="3631973" y="6341560"/>
            <a:ext cx="537168" cy="537168"/>
            <a:chOff x="1158917" y="6236785"/>
            <a:chExt cx="537168" cy="537168"/>
          </a:xfrm>
        </p:grpSpPr>
        <p:sp>
          <p:nvSpPr>
            <p:cNvPr id="131" name="Oval 130">
              <a:extLst>
                <a:ext uri="{FF2B5EF4-FFF2-40B4-BE49-F238E27FC236}">
                  <a16:creationId xmlns:a16="http://schemas.microsoft.com/office/drawing/2014/main" id="{6A323FAA-C051-4395-9C74-75401B91B0AA}"/>
                </a:ext>
              </a:extLst>
            </p:cNvPr>
            <p:cNvSpPr/>
            <p:nvPr/>
          </p:nvSpPr>
          <p:spPr>
            <a:xfrm>
              <a:off x="1158917" y="6236785"/>
              <a:ext cx="537168" cy="53716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2" name="Textfeld 131">
              <a:extLst>
                <a:ext uri="{FF2B5EF4-FFF2-40B4-BE49-F238E27FC236}">
                  <a16:creationId xmlns:a16="http://schemas.microsoft.com/office/drawing/2014/main" id="{C7527C58-3804-39A1-3903-41F06FEC2E71}"/>
                </a:ext>
              </a:extLst>
            </p:cNvPr>
            <p:cNvSpPr txBox="1"/>
            <p:nvPr/>
          </p:nvSpPr>
          <p:spPr>
            <a:xfrm>
              <a:off x="1184593" y="6415023"/>
              <a:ext cx="48581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de-DE" sz="1200" dirty="0">
                  <a:solidFill>
                    <a:srgbClr val="64574F"/>
                  </a:solidFill>
                  <a:latin typeface="Arial Black" panose="020B0604020202020204" pitchFamily="34" charset="0"/>
                </a:rPr>
                <a:t>00.00</a:t>
              </a:r>
              <a:endParaRPr lang="de-DE" sz="1200" dirty="0"/>
            </a:p>
          </p:txBody>
        </p:sp>
        <p:sp>
          <p:nvSpPr>
            <p:cNvPr id="133" name="Textfeld 132">
              <a:extLst>
                <a:ext uri="{FF2B5EF4-FFF2-40B4-BE49-F238E27FC236}">
                  <a16:creationId xmlns:a16="http://schemas.microsoft.com/office/drawing/2014/main" id="{57EF8161-FE52-2016-CF3E-F1DFD2FEAD99}"/>
                </a:ext>
              </a:extLst>
            </p:cNvPr>
            <p:cNvSpPr txBox="1"/>
            <p:nvPr/>
          </p:nvSpPr>
          <p:spPr>
            <a:xfrm>
              <a:off x="1363998" y="6618588"/>
              <a:ext cx="127006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de-DE" sz="800" dirty="0">
                  <a:solidFill>
                    <a:srgbClr val="64574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€*</a:t>
              </a:r>
              <a:endParaRPr lang="de-DE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05AC101A-551F-7F73-E060-03028F1EC27F}"/>
              </a:ext>
            </a:extLst>
          </p:cNvPr>
          <p:cNvGrpSpPr/>
          <p:nvPr/>
        </p:nvGrpSpPr>
        <p:grpSpPr>
          <a:xfrm>
            <a:off x="957742" y="6374341"/>
            <a:ext cx="2548927" cy="507831"/>
            <a:chOff x="1832886" y="6298141"/>
            <a:chExt cx="2548927" cy="507831"/>
          </a:xfrm>
        </p:grpSpPr>
        <p:sp>
          <p:nvSpPr>
            <p:cNvPr id="127" name="Textfeld 126">
              <a:extLst>
                <a:ext uri="{FF2B5EF4-FFF2-40B4-BE49-F238E27FC236}">
                  <a16:creationId xmlns:a16="http://schemas.microsoft.com/office/drawing/2014/main" id="{45908938-89E5-C5F0-C914-2EFCFBBCFCFC}"/>
                </a:ext>
              </a:extLst>
            </p:cNvPr>
            <p:cNvSpPr txBox="1"/>
            <p:nvPr/>
          </p:nvSpPr>
          <p:spPr>
            <a:xfrm>
              <a:off x="1832886" y="6298141"/>
              <a:ext cx="2548927" cy="5078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de-DE" sz="1200" dirty="0">
                  <a:solidFill>
                    <a:srgbClr val="64574F"/>
                  </a:solidFill>
                  <a:effectLst/>
                  <a:latin typeface="Arial Black" panose="020B0604020202020204" pitchFamily="34" charset="0"/>
                </a:rPr>
                <a:t>CALABRESE PICCANTE</a:t>
              </a:r>
            </a:p>
            <a:p>
              <a:r>
                <a:rPr lang="de-DE" sz="800" dirty="0">
                  <a:effectLst/>
                  <a:latin typeface="Arial" panose="020B0604020202020204" pitchFamily="34" charset="0"/>
                </a:rPr>
                <a:t>Mit scharfer Calabrese--Salami, Peperoni und feinem Mozzarella-Käse</a:t>
              </a:r>
            </a:p>
          </p:txBody>
        </p:sp>
        <p:cxnSp>
          <p:nvCxnSpPr>
            <p:cNvPr id="128" name="Gerade Verbindung 127">
              <a:extLst>
                <a:ext uri="{FF2B5EF4-FFF2-40B4-BE49-F238E27FC236}">
                  <a16:creationId xmlns:a16="http://schemas.microsoft.com/office/drawing/2014/main" id="{FA31987F-7F55-19BC-D874-31CE9DB1C7F0}"/>
                </a:ext>
              </a:extLst>
            </p:cNvPr>
            <p:cNvCxnSpPr>
              <a:cxnSpLocks/>
            </p:cNvCxnSpPr>
            <p:nvPr/>
          </p:nvCxnSpPr>
          <p:spPr>
            <a:xfrm>
              <a:off x="1832886" y="6509817"/>
              <a:ext cx="253713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  <a:prstDash val="sysDot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129" name="Grafik 128">
              <a:extLst>
                <a:ext uri="{FF2B5EF4-FFF2-40B4-BE49-F238E27FC236}">
                  <a16:creationId xmlns:a16="http://schemas.microsoft.com/office/drawing/2014/main" id="{1C3AA473-2BC3-92D2-899B-D697432A1BE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50231" y="6325045"/>
              <a:ext cx="139700" cy="139700"/>
            </a:xfrm>
            <a:prstGeom prst="rect">
              <a:avLst/>
            </a:prstGeom>
          </p:spPr>
        </p:pic>
        <p:pic>
          <p:nvPicPr>
            <p:cNvPr id="130" name="Grafik 129">
              <a:extLst>
                <a:ext uri="{FF2B5EF4-FFF2-40B4-BE49-F238E27FC236}">
                  <a16:creationId xmlns:a16="http://schemas.microsoft.com/office/drawing/2014/main" id="{81399398-5846-34BB-8CBE-A18445D0F77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08470" y="6321332"/>
              <a:ext cx="139700" cy="139700"/>
            </a:xfrm>
            <a:prstGeom prst="rect">
              <a:avLst/>
            </a:prstGeom>
          </p:spPr>
        </p:pic>
      </p:grpSp>
      <p:grpSp>
        <p:nvGrpSpPr>
          <p:cNvPr id="41" name="Gruppieren 40">
            <a:extLst>
              <a:ext uri="{FF2B5EF4-FFF2-40B4-BE49-F238E27FC236}">
                <a16:creationId xmlns:a16="http://schemas.microsoft.com/office/drawing/2014/main" id="{E8EE240B-AA96-74CA-0A96-4112EFA61D85}"/>
              </a:ext>
            </a:extLst>
          </p:cNvPr>
          <p:cNvGrpSpPr/>
          <p:nvPr/>
        </p:nvGrpSpPr>
        <p:grpSpPr>
          <a:xfrm>
            <a:off x="3631973" y="7051717"/>
            <a:ext cx="537168" cy="537168"/>
            <a:chOff x="1158917" y="6946942"/>
            <a:chExt cx="537168" cy="537168"/>
          </a:xfrm>
        </p:grpSpPr>
        <p:sp>
          <p:nvSpPr>
            <p:cNvPr id="150" name="Oval 149">
              <a:extLst>
                <a:ext uri="{FF2B5EF4-FFF2-40B4-BE49-F238E27FC236}">
                  <a16:creationId xmlns:a16="http://schemas.microsoft.com/office/drawing/2014/main" id="{8BFF0A8D-E280-E941-58E6-735EDEB800D9}"/>
                </a:ext>
              </a:extLst>
            </p:cNvPr>
            <p:cNvSpPr/>
            <p:nvPr/>
          </p:nvSpPr>
          <p:spPr>
            <a:xfrm>
              <a:off x="1158917" y="6946942"/>
              <a:ext cx="537168" cy="53716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40" name="Gruppieren 39">
              <a:extLst>
                <a:ext uri="{FF2B5EF4-FFF2-40B4-BE49-F238E27FC236}">
                  <a16:creationId xmlns:a16="http://schemas.microsoft.com/office/drawing/2014/main" id="{197E9EC9-F793-E916-3F50-6A24D0BF5657}"/>
                </a:ext>
              </a:extLst>
            </p:cNvPr>
            <p:cNvGrpSpPr/>
            <p:nvPr/>
          </p:nvGrpSpPr>
          <p:grpSpPr>
            <a:xfrm>
              <a:off x="1184593" y="7125180"/>
              <a:ext cx="485816" cy="326676"/>
              <a:chOff x="1184593" y="7125180"/>
              <a:chExt cx="485816" cy="326676"/>
            </a:xfrm>
          </p:grpSpPr>
          <p:sp>
            <p:nvSpPr>
              <p:cNvPr id="151" name="Textfeld 150">
                <a:extLst>
                  <a:ext uri="{FF2B5EF4-FFF2-40B4-BE49-F238E27FC236}">
                    <a16:creationId xmlns:a16="http://schemas.microsoft.com/office/drawing/2014/main" id="{A2109FD4-B69E-C6AC-86E8-427F6B51C789}"/>
                  </a:ext>
                </a:extLst>
              </p:cNvPr>
              <p:cNvSpPr txBox="1"/>
              <p:nvPr/>
            </p:nvSpPr>
            <p:spPr>
              <a:xfrm>
                <a:off x="1184593" y="7125180"/>
                <a:ext cx="485816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de-DE" sz="1200" dirty="0">
                    <a:solidFill>
                      <a:srgbClr val="64574F"/>
                    </a:solidFill>
                    <a:latin typeface="Arial Black" panose="020B0604020202020204" pitchFamily="34" charset="0"/>
                  </a:rPr>
                  <a:t>00.00</a:t>
                </a:r>
                <a:endParaRPr lang="de-DE" sz="1200" dirty="0"/>
              </a:p>
            </p:txBody>
          </p:sp>
          <p:sp>
            <p:nvSpPr>
              <p:cNvPr id="152" name="Textfeld 151">
                <a:extLst>
                  <a:ext uri="{FF2B5EF4-FFF2-40B4-BE49-F238E27FC236}">
                    <a16:creationId xmlns:a16="http://schemas.microsoft.com/office/drawing/2014/main" id="{A5FF38C4-E15C-8F7A-855E-AEA44F801DDE}"/>
                  </a:ext>
                </a:extLst>
              </p:cNvPr>
              <p:cNvSpPr txBox="1"/>
              <p:nvPr/>
            </p:nvSpPr>
            <p:spPr>
              <a:xfrm>
                <a:off x="1363998" y="7328745"/>
                <a:ext cx="127006" cy="12311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de-DE" sz="800" dirty="0">
                    <a:solidFill>
                      <a:srgbClr val="64574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€*</a:t>
                </a:r>
                <a:endParaRPr lang="de-DE" sz="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9" name="Gruppieren 38">
            <a:extLst>
              <a:ext uri="{FF2B5EF4-FFF2-40B4-BE49-F238E27FC236}">
                <a16:creationId xmlns:a16="http://schemas.microsoft.com/office/drawing/2014/main" id="{DB070453-0DA5-0273-84B3-30073AE379C4}"/>
              </a:ext>
            </a:extLst>
          </p:cNvPr>
          <p:cNvGrpSpPr/>
          <p:nvPr/>
        </p:nvGrpSpPr>
        <p:grpSpPr>
          <a:xfrm>
            <a:off x="957742" y="7094023"/>
            <a:ext cx="2548927" cy="384721"/>
            <a:chOff x="1832886" y="7008298"/>
            <a:chExt cx="2548927" cy="384721"/>
          </a:xfrm>
        </p:grpSpPr>
        <p:sp>
          <p:nvSpPr>
            <p:cNvPr id="146" name="Textfeld 145">
              <a:extLst>
                <a:ext uri="{FF2B5EF4-FFF2-40B4-BE49-F238E27FC236}">
                  <a16:creationId xmlns:a16="http://schemas.microsoft.com/office/drawing/2014/main" id="{9A7BC469-7151-7CF4-4D1E-0C1303F11DFC}"/>
                </a:ext>
              </a:extLst>
            </p:cNvPr>
            <p:cNvSpPr txBox="1"/>
            <p:nvPr/>
          </p:nvSpPr>
          <p:spPr>
            <a:xfrm>
              <a:off x="1832886" y="7008298"/>
              <a:ext cx="2548927" cy="384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de-DE" sz="1200" dirty="0">
                  <a:solidFill>
                    <a:srgbClr val="64574F"/>
                  </a:solidFill>
                  <a:effectLst/>
                  <a:latin typeface="Arial Black" panose="020B0604020202020204" pitchFamily="34" charset="0"/>
                </a:rPr>
                <a:t>HAWAII </a:t>
              </a:r>
            </a:p>
            <a:p>
              <a:r>
                <a:rPr lang="de-DE" sz="800" dirty="0">
                  <a:effectLst/>
                  <a:latin typeface="Arial" panose="020B0604020202020204" pitchFamily="34" charset="0"/>
                </a:rPr>
                <a:t>Mit Schinken, Ananas und feinem Mozzarella-Käse</a:t>
              </a:r>
            </a:p>
          </p:txBody>
        </p:sp>
        <p:cxnSp>
          <p:nvCxnSpPr>
            <p:cNvPr id="147" name="Gerade Verbindung 146">
              <a:extLst>
                <a:ext uri="{FF2B5EF4-FFF2-40B4-BE49-F238E27FC236}">
                  <a16:creationId xmlns:a16="http://schemas.microsoft.com/office/drawing/2014/main" id="{132CB094-02AE-060A-8FBB-9D2E15B62589}"/>
                </a:ext>
              </a:extLst>
            </p:cNvPr>
            <p:cNvCxnSpPr>
              <a:cxnSpLocks/>
            </p:cNvCxnSpPr>
            <p:nvPr/>
          </p:nvCxnSpPr>
          <p:spPr>
            <a:xfrm>
              <a:off x="1832886" y="7219974"/>
              <a:ext cx="253713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  <a:prstDash val="sysDot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148" name="Grafik 147">
              <a:extLst>
                <a:ext uri="{FF2B5EF4-FFF2-40B4-BE49-F238E27FC236}">
                  <a16:creationId xmlns:a16="http://schemas.microsoft.com/office/drawing/2014/main" id="{CF338CAE-FA9E-8E58-0C0F-8ABA62720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53917" y="7035202"/>
              <a:ext cx="139700" cy="139700"/>
            </a:xfrm>
            <a:prstGeom prst="rect">
              <a:avLst/>
            </a:prstGeom>
          </p:spPr>
        </p:pic>
        <p:pic>
          <p:nvPicPr>
            <p:cNvPr id="149" name="Grafik 148">
              <a:extLst>
                <a:ext uri="{FF2B5EF4-FFF2-40B4-BE49-F238E27FC236}">
                  <a16:creationId xmlns:a16="http://schemas.microsoft.com/office/drawing/2014/main" id="{C36E314A-29E6-17FC-DD87-0F659ABE3FD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12156" y="7031489"/>
              <a:ext cx="139700" cy="139700"/>
            </a:xfrm>
            <a:prstGeom prst="rect">
              <a:avLst/>
            </a:prstGeom>
          </p:spPr>
        </p:pic>
      </p:grpSp>
      <p:grpSp>
        <p:nvGrpSpPr>
          <p:cNvPr id="43" name="Gruppieren 42">
            <a:extLst>
              <a:ext uri="{FF2B5EF4-FFF2-40B4-BE49-F238E27FC236}">
                <a16:creationId xmlns:a16="http://schemas.microsoft.com/office/drawing/2014/main" id="{2C7B7EF7-8951-A6AE-AD74-237C1F6091DD}"/>
              </a:ext>
            </a:extLst>
          </p:cNvPr>
          <p:cNvGrpSpPr/>
          <p:nvPr/>
        </p:nvGrpSpPr>
        <p:grpSpPr>
          <a:xfrm>
            <a:off x="3631973" y="7729855"/>
            <a:ext cx="537168" cy="537168"/>
            <a:chOff x="1158917" y="7625080"/>
            <a:chExt cx="537168" cy="537168"/>
          </a:xfrm>
        </p:grpSpPr>
        <p:sp>
          <p:nvSpPr>
            <p:cNvPr id="160" name="Oval 159">
              <a:extLst>
                <a:ext uri="{FF2B5EF4-FFF2-40B4-BE49-F238E27FC236}">
                  <a16:creationId xmlns:a16="http://schemas.microsoft.com/office/drawing/2014/main" id="{4E8F0605-190D-04D1-64A7-F06CE4D9010D}"/>
                </a:ext>
              </a:extLst>
            </p:cNvPr>
            <p:cNvSpPr/>
            <p:nvPr/>
          </p:nvSpPr>
          <p:spPr>
            <a:xfrm>
              <a:off x="1158917" y="7625080"/>
              <a:ext cx="537168" cy="53716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61" name="Textfeld 160">
              <a:extLst>
                <a:ext uri="{FF2B5EF4-FFF2-40B4-BE49-F238E27FC236}">
                  <a16:creationId xmlns:a16="http://schemas.microsoft.com/office/drawing/2014/main" id="{98E99025-4255-D9A3-8A63-5124F5ED468B}"/>
                </a:ext>
              </a:extLst>
            </p:cNvPr>
            <p:cNvSpPr txBox="1"/>
            <p:nvPr/>
          </p:nvSpPr>
          <p:spPr>
            <a:xfrm>
              <a:off x="1184593" y="7803318"/>
              <a:ext cx="48581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de-DE" sz="1200" dirty="0">
                  <a:solidFill>
                    <a:srgbClr val="64574F"/>
                  </a:solidFill>
                  <a:latin typeface="Arial Black" panose="020B0604020202020204" pitchFamily="34" charset="0"/>
                </a:rPr>
                <a:t>00.00</a:t>
              </a:r>
              <a:endParaRPr lang="de-DE" sz="1200" dirty="0"/>
            </a:p>
          </p:txBody>
        </p:sp>
        <p:sp>
          <p:nvSpPr>
            <p:cNvPr id="162" name="Textfeld 161">
              <a:extLst>
                <a:ext uri="{FF2B5EF4-FFF2-40B4-BE49-F238E27FC236}">
                  <a16:creationId xmlns:a16="http://schemas.microsoft.com/office/drawing/2014/main" id="{9375CA16-D9D1-C233-9AEA-C30EC8CBBB86}"/>
                </a:ext>
              </a:extLst>
            </p:cNvPr>
            <p:cNvSpPr txBox="1"/>
            <p:nvPr/>
          </p:nvSpPr>
          <p:spPr>
            <a:xfrm>
              <a:off x="1363998" y="8006883"/>
              <a:ext cx="127006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de-DE" sz="800" dirty="0">
                  <a:solidFill>
                    <a:srgbClr val="64574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€*</a:t>
              </a:r>
              <a:endParaRPr lang="de-DE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2" name="Gruppieren 41">
            <a:extLst>
              <a:ext uri="{FF2B5EF4-FFF2-40B4-BE49-F238E27FC236}">
                <a16:creationId xmlns:a16="http://schemas.microsoft.com/office/drawing/2014/main" id="{26A5FB58-6A5E-E51A-A173-3EBD1F5F73A4}"/>
              </a:ext>
            </a:extLst>
          </p:cNvPr>
          <p:cNvGrpSpPr/>
          <p:nvPr/>
        </p:nvGrpSpPr>
        <p:grpSpPr>
          <a:xfrm>
            <a:off x="957742" y="7781686"/>
            <a:ext cx="2548927" cy="507831"/>
            <a:chOff x="1832886" y="7686436"/>
            <a:chExt cx="2548927" cy="507831"/>
          </a:xfrm>
        </p:grpSpPr>
        <p:sp>
          <p:nvSpPr>
            <p:cNvPr id="156" name="Textfeld 155">
              <a:extLst>
                <a:ext uri="{FF2B5EF4-FFF2-40B4-BE49-F238E27FC236}">
                  <a16:creationId xmlns:a16="http://schemas.microsoft.com/office/drawing/2014/main" id="{70AFA9F1-F168-A81D-A53F-00406697BD5C}"/>
                </a:ext>
              </a:extLst>
            </p:cNvPr>
            <p:cNvSpPr txBox="1"/>
            <p:nvPr/>
          </p:nvSpPr>
          <p:spPr>
            <a:xfrm>
              <a:off x="1832886" y="7686436"/>
              <a:ext cx="2548927" cy="5078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de-DE" sz="1200" dirty="0">
                  <a:solidFill>
                    <a:srgbClr val="64574F"/>
                  </a:solidFill>
                  <a:effectLst/>
                  <a:latin typeface="Arial Black" panose="020B0604020202020204" pitchFamily="34" charset="0"/>
                </a:rPr>
                <a:t>SPECIALE </a:t>
              </a:r>
            </a:p>
            <a:p>
              <a:r>
                <a:rPr lang="de-DE" sz="800" dirty="0">
                  <a:effectLst/>
                  <a:latin typeface="Arial" panose="020B0604020202020204" pitchFamily="34" charset="0"/>
                </a:rPr>
                <a:t>Mit Salami, Schinken, gegrillten Champignons und feinem Mozzarella-Käse</a:t>
              </a:r>
            </a:p>
          </p:txBody>
        </p:sp>
        <p:cxnSp>
          <p:nvCxnSpPr>
            <p:cNvPr id="157" name="Gerade Verbindung 156">
              <a:extLst>
                <a:ext uri="{FF2B5EF4-FFF2-40B4-BE49-F238E27FC236}">
                  <a16:creationId xmlns:a16="http://schemas.microsoft.com/office/drawing/2014/main" id="{F2DFB947-2E9A-ABAD-9F76-3837377EE05C}"/>
                </a:ext>
              </a:extLst>
            </p:cNvPr>
            <p:cNvCxnSpPr>
              <a:cxnSpLocks/>
            </p:cNvCxnSpPr>
            <p:nvPr/>
          </p:nvCxnSpPr>
          <p:spPr>
            <a:xfrm>
              <a:off x="1832886" y="7898112"/>
              <a:ext cx="253713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  <a:prstDash val="sysDot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158" name="Grafik 157">
              <a:extLst>
                <a:ext uri="{FF2B5EF4-FFF2-40B4-BE49-F238E27FC236}">
                  <a16:creationId xmlns:a16="http://schemas.microsoft.com/office/drawing/2014/main" id="{48C007AF-D15F-6A60-E2CF-4CA9242504D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63442" y="7713340"/>
              <a:ext cx="139700" cy="139700"/>
            </a:xfrm>
            <a:prstGeom prst="rect">
              <a:avLst/>
            </a:prstGeom>
          </p:spPr>
        </p:pic>
        <p:pic>
          <p:nvPicPr>
            <p:cNvPr id="159" name="Grafik 158">
              <a:extLst>
                <a:ext uri="{FF2B5EF4-FFF2-40B4-BE49-F238E27FC236}">
                  <a16:creationId xmlns:a16="http://schemas.microsoft.com/office/drawing/2014/main" id="{BF955A9A-2355-7538-2CCB-1C1883EE013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21681" y="7709627"/>
              <a:ext cx="139700" cy="139700"/>
            </a:xfrm>
            <a:prstGeom prst="rect">
              <a:avLst/>
            </a:prstGeom>
          </p:spPr>
        </p:pic>
      </p:grpSp>
      <p:sp>
        <p:nvSpPr>
          <p:cNvPr id="178" name="Textfeld 177">
            <a:extLst>
              <a:ext uri="{FF2B5EF4-FFF2-40B4-BE49-F238E27FC236}">
                <a16:creationId xmlns:a16="http://schemas.microsoft.com/office/drawing/2014/main" id="{BCE758F5-4925-CDC8-7777-B636DDA9160D}"/>
              </a:ext>
            </a:extLst>
          </p:cNvPr>
          <p:cNvSpPr txBox="1"/>
          <p:nvPr/>
        </p:nvSpPr>
        <p:spPr>
          <a:xfrm rot="16200000">
            <a:off x="4052026" y="9694844"/>
            <a:ext cx="1353959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de-DE" sz="700" dirty="0">
                <a:effectLst/>
                <a:latin typeface="Arial" panose="020B0604020202020204" pitchFamily="34" charset="0"/>
              </a:rPr>
              <a:t>*Alle Preise inkl. MwSt. in EUR</a:t>
            </a:r>
          </a:p>
        </p:txBody>
      </p:sp>
      <p:grpSp>
        <p:nvGrpSpPr>
          <p:cNvPr id="45" name="Gruppieren 44">
            <a:extLst>
              <a:ext uri="{FF2B5EF4-FFF2-40B4-BE49-F238E27FC236}">
                <a16:creationId xmlns:a16="http://schemas.microsoft.com/office/drawing/2014/main" id="{050E2D3E-32FC-202E-DC15-3BB40E282B1B}"/>
              </a:ext>
            </a:extLst>
          </p:cNvPr>
          <p:cNvGrpSpPr/>
          <p:nvPr/>
        </p:nvGrpSpPr>
        <p:grpSpPr>
          <a:xfrm>
            <a:off x="3631973" y="8440016"/>
            <a:ext cx="537168" cy="537168"/>
            <a:chOff x="1158917" y="8335241"/>
            <a:chExt cx="537168" cy="537168"/>
          </a:xfrm>
        </p:grpSpPr>
        <p:sp>
          <p:nvSpPr>
            <p:cNvPr id="170" name="Oval 169">
              <a:extLst>
                <a:ext uri="{FF2B5EF4-FFF2-40B4-BE49-F238E27FC236}">
                  <a16:creationId xmlns:a16="http://schemas.microsoft.com/office/drawing/2014/main" id="{EDCCA76A-9935-49C2-6FA4-02D906CC27C4}"/>
                </a:ext>
              </a:extLst>
            </p:cNvPr>
            <p:cNvSpPr/>
            <p:nvPr/>
          </p:nvSpPr>
          <p:spPr>
            <a:xfrm>
              <a:off x="1158917" y="8335241"/>
              <a:ext cx="537168" cy="53716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71" name="Textfeld 170">
              <a:extLst>
                <a:ext uri="{FF2B5EF4-FFF2-40B4-BE49-F238E27FC236}">
                  <a16:creationId xmlns:a16="http://schemas.microsoft.com/office/drawing/2014/main" id="{67568F98-686E-8D99-5DF2-6A996B9E5992}"/>
                </a:ext>
              </a:extLst>
            </p:cNvPr>
            <p:cNvSpPr txBox="1"/>
            <p:nvPr/>
          </p:nvSpPr>
          <p:spPr>
            <a:xfrm>
              <a:off x="1184593" y="8513479"/>
              <a:ext cx="48581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de-DE" sz="1200" dirty="0">
                  <a:solidFill>
                    <a:srgbClr val="64574F"/>
                  </a:solidFill>
                  <a:latin typeface="Arial Black" panose="020B0604020202020204" pitchFamily="34" charset="0"/>
                </a:rPr>
                <a:t>00.00</a:t>
              </a:r>
              <a:endParaRPr lang="de-DE" sz="1200" dirty="0"/>
            </a:p>
          </p:txBody>
        </p:sp>
        <p:sp>
          <p:nvSpPr>
            <p:cNvPr id="172" name="Textfeld 171">
              <a:extLst>
                <a:ext uri="{FF2B5EF4-FFF2-40B4-BE49-F238E27FC236}">
                  <a16:creationId xmlns:a16="http://schemas.microsoft.com/office/drawing/2014/main" id="{AEEED2D4-4087-755C-E237-DEE61605BAD4}"/>
                </a:ext>
              </a:extLst>
            </p:cNvPr>
            <p:cNvSpPr txBox="1"/>
            <p:nvPr/>
          </p:nvSpPr>
          <p:spPr>
            <a:xfrm>
              <a:off x="1363998" y="8717044"/>
              <a:ext cx="127006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de-DE" sz="800" dirty="0">
                  <a:solidFill>
                    <a:srgbClr val="64574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€*</a:t>
              </a:r>
              <a:endParaRPr lang="de-DE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4" name="Gruppieren 43">
            <a:extLst>
              <a:ext uri="{FF2B5EF4-FFF2-40B4-BE49-F238E27FC236}">
                <a16:creationId xmlns:a16="http://schemas.microsoft.com/office/drawing/2014/main" id="{68A25DFA-A109-A571-0FB3-DC55560F3BC7}"/>
              </a:ext>
            </a:extLst>
          </p:cNvPr>
          <p:cNvGrpSpPr/>
          <p:nvPr/>
        </p:nvGrpSpPr>
        <p:grpSpPr>
          <a:xfrm>
            <a:off x="957742" y="8501372"/>
            <a:ext cx="2548927" cy="507831"/>
            <a:chOff x="1832886" y="8396597"/>
            <a:chExt cx="2548927" cy="507831"/>
          </a:xfrm>
        </p:grpSpPr>
        <p:sp>
          <p:nvSpPr>
            <p:cNvPr id="166" name="Textfeld 165">
              <a:extLst>
                <a:ext uri="{FF2B5EF4-FFF2-40B4-BE49-F238E27FC236}">
                  <a16:creationId xmlns:a16="http://schemas.microsoft.com/office/drawing/2014/main" id="{1354E3D1-51DB-C9BA-646A-CA278B7FE1BB}"/>
                </a:ext>
              </a:extLst>
            </p:cNvPr>
            <p:cNvSpPr txBox="1"/>
            <p:nvPr/>
          </p:nvSpPr>
          <p:spPr>
            <a:xfrm>
              <a:off x="1832886" y="8396597"/>
              <a:ext cx="2548927" cy="5078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de-DE" sz="1200" dirty="0">
                  <a:solidFill>
                    <a:srgbClr val="64574F"/>
                  </a:solidFill>
                  <a:effectLst/>
                  <a:latin typeface="Arial Black" panose="020B0604020202020204" pitchFamily="34" charset="0"/>
                </a:rPr>
                <a:t>KÜRBIS SPINAT </a:t>
              </a:r>
              <a:r>
                <a:rPr lang="de-DE" sz="800" dirty="0">
                  <a:solidFill>
                    <a:srgbClr val="64574F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VEGAN</a:t>
              </a:r>
              <a:r>
                <a:rPr lang="de-DE" sz="1200" dirty="0">
                  <a:solidFill>
                    <a:srgbClr val="64574F"/>
                  </a:solidFill>
                  <a:effectLst/>
                  <a:latin typeface="Arial Black" panose="020B0604020202020204" pitchFamily="34" charset="0"/>
                </a:rPr>
                <a:t> </a:t>
              </a:r>
            </a:p>
            <a:p>
              <a:r>
                <a:rPr lang="de-DE" sz="800" dirty="0">
                  <a:effectLst/>
                  <a:latin typeface="Arial" panose="020B0604020202020204" pitchFamily="34" charset="0"/>
                </a:rPr>
                <a:t>Mit gegrilltem Butternut-Kürbis, Spinat, </a:t>
              </a:r>
              <a:br>
                <a:rPr lang="de-DE" sz="800" dirty="0">
                  <a:effectLst/>
                  <a:latin typeface="Arial" panose="020B0604020202020204" pitchFamily="34" charset="0"/>
                </a:rPr>
              </a:br>
              <a:r>
                <a:rPr lang="de-DE" sz="800" dirty="0">
                  <a:effectLst/>
                  <a:latin typeface="Arial" panose="020B0604020202020204" pitchFamily="34" charset="0"/>
                </a:rPr>
                <a:t>Gewürzcreme-Spots und veganer Käsealternative</a:t>
              </a:r>
            </a:p>
          </p:txBody>
        </p:sp>
        <p:cxnSp>
          <p:nvCxnSpPr>
            <p:cNvPr id="167" name="Gerade Verbindung 166">
              <a:extLst>
                <a:ext uri="{FF2B5EF4-FFF2-40B4-BE49-F238E27FC236}">
                  <a16:creationId xmlns:a16="http://schemas.microsoft.com/office/drawing/2014/main" id="{B8D75F36-3490-411D-8123-611F94BC05A2}"/>
                </a:ext>
              </a:extLst>
            </p:cNvPr>
            <p:cNvCxnSpPr>
              <a:cxnSpLocks/>
            </p:cNvCxnSpPr>
            <p:nvPr/>
          </p:nvCxnSpPr>
          <p:spPr>
            <a:xfrm>
              <a:off x="1832886" y="8608273"/>
              <a:ext cx="253713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  <a:prstDash val="sysDot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168" name="Grafik 167">
              <a:extLst>
                <a:ext uri="{FF2B5EF4-FFF2-40B4-BE49-F238E27FC236}">
                  <a16:creationId xmlns:a16="http://schemas.microsoft.com/office/drawing/2014/main" id="{082E31C5-1B31-5D97-AE5B-2D8E811C8BD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26420" y="8423501"/>
              <a:ext cx="139700" cy="139700"/>
            </a:xfrm>
            <a:prstGeom prst="rect">
              <a:avLst/>
            </a:prstGeom>
          </p:spPr>
        </p:pic>
        <p:pic>
          <p:nvPicPr>
            <p:cNvPr id="186" name="Grafik 185">
              <a:extLst>
                <a:ext uri="{FF2B5EF4-FFF2-40B4-BE49-F238E27FC236}">
                  <a16:creationId xmlns:a16="http://schemas.microsoft.com/office/drawing/2014/main" id="{9188EBC7-72FC-F088-B381-BE3297518CC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63442" y="8421775"/>
              <a:ext cx="139700" cy="139700"/>
            </a:xfrm>
            <a:prstGeom prst="rect">
              <a:avLst/>
            </a:prstGeom>
          </p:spPr>
        </p:pic>
      </p:grpSp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EBB89215-7889-9BBD-CCB0-3D6C556834BA}"/>
              </a:ext>
            </a:extLst>
          </p:cNvPr>
          <p:cNvGrpSpPr/>
          <p:nvPr/>
        </p:nvGrpSpPr>
        <p:grpSpPr>
          <a:xfrm>
            <a:off x="948546" y="9697819"/>
            <a:ext cx="3161509" cy="737543"/>
            <a:chOff x="1843610" y="9697819"/>
            <a:chExt cx="3161509" cy="737543"/>
          </a:xfrm>
        </p:grpSpPr>
        <p:grpSp>
          <p:nvGrpSpPr>
            <p:cNvPr id="10" name="Gruppieren 9">
              <a:extLst>
                <a:ext uri="{FF2B5EF4-FFF2-40B4-BE49-F238E27FC236}">
                  <a16:creationId xmlns:a16="http://schemas.microsoft.com/office/drawing/2014/main" id="{D0B1E0DC-1DB6-6CC5-7828-9C1462588068}"/>
                </a:ext>
              </a:extLst>
            </p:cNvPr>
            <p:cNvGrpSpPr/>
            <p:nvPr/>
          </p:nvGrpSpPr>
          <p:grpSpPr>
            <a:xfrm>
              <a:off x="1843610" y="9697819"/>
              <a:ext cx="1332554" cy="124500"/>
              <a:chOff x="1843610" y="9697819"/>
              <a:chExt cx="1332554" cy="124500"/>
            </a:xfrm>
          </p:grpSpPr>
          <p:sp>
            <p:nvSpPr>
              <p:cNvPr id="180" name="Textfeld 179">
                <a:extLst>
                  <a:ext uri="{FF2B5EF4-FFF2-40B4-BE49-F238E27FC236}">
                    <a16:creationId xmlns:a16="http://schemas.microsoft.com/office/drawing/2014/main" id="{8BB19DD3-BB01-9150-9A22-B6E02111C3B4}"/>
                  </a:ext>
                </a:extLst>
              </p:cNvPr>
              <p:cNvSpPr txBox="1"/>
              <p:nvPr/>
            </p:nvSpPr>
            <p:spPr>
              <a:xfrm>
                <a:off x="1988932" y="9710559"/>
                <a:ext cx="514353" cy="92333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de-DE" sz="600" dirty="0">
                    <a:effectLst/>
                    <a:latin typeface="Arial" panose="020B0604020202020204" pitchFamily="34" charset="0"/>
                  </a:rPr>
                  <a:t>Vegetarisch</a:t>
                </a:r>
              </a:p>
            </p:txBody>
          </p:sp>
          <p:sp>
            <p:nvSpPr>
              <p:cNvPr id="188" name="Textfeld 187">
                <a:extLst>
                  <a:ext uri="{FF2B5EF4-FFF2-40B4-BE49-F238E27FC236}">
                    <a16:creationId xmlns:a16="http://schemas.microsoft.com/office/drawing/2014/main" id="{2E641705-086F-A6E8-2F80-96BCD89C42F4}"/>
                  </a:ext>
                </a:extLst>
              </p:cNvPr>
              <p:cNvSpPr txBox="1"/>
              <p:nvPr/>
            </p:nvSpPr>
            <p:spPr>
              <a:xfrm>
                <a:off x="2661811" y="9716166"/>
                <a:ext cx="514353" cy="92333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de-DE" sz="600" dirty="0">
                    <a:effectLst/>
                    <a:latin typeface="Arial" panose="020B0604020202020204" pitchFamily="34" charset="0"/>
                  </a:rPr>
                  <a:t>Vegan</a:t>
                </a:r>
              </a:p>
            </p:txBody>
          </p:sp>
          <p:pic>
            <p:nvPicPr>
              <p:cNvPr id="189" name="Grafik 188">
                <a:extLst>
                  <a:ext uri="{FF2B5EF4-FFF2-40B4-BE49-F238E27FC236}">
                    <a16:creationId xmlns:a16="http://schemas.microsoft.com/office/drawing/2014/main" id="{7C43250F-B413-9B73-645E-20FBB90BCE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23142" y="9697819"/>
                <a:ext cx="111760" cy="111760"/>
              </a:xfrm>
              <a:prstGeom prst="rect">
                <a:avLst/>
              </a:prstGeom>
            </p:spPr>
          </p:pic>
          <p:pic>
            <p:nvPicPr>
              <p:cNvPr id="190" name="Grafik 189">
                <a:extLst>
                  <a:ext uri="{FF2B5EF4-FFF2-40B4-BE49-F238E27FC236}">
                    <a16:creationId xmlns:a16="http://schemas.microsoft.com/office/drawing/2014/main" id="{5043CB77-363B-AB60-1235-17B9519E8D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43610" y="9710559"/>
                <a:ext cx="111760" cy="111760"/>
              </a:xfrm>
              <a:prstGeom prst="rect">
                <a:avLst/>
              </a:prstGeom>
            </p:spPr>
          </p:pic>
        </p:grpSp>
        <p:sp>
          <p:nvSpPr>
            <p:cNvPr id="207" name="Textfeld 206">
              <a:extLst>
                <a:ext uri="{FF2B5EF4-FFF2-40B4-BE49-F238E27FC236}">
                  <a16:creationId xmlns:a16="http://schemas.microsoft.com/office/drawing/2014/main" id="{D066819D-F028-8D32-3662-7A404F78E585}"/>
                </a:ext>
              </a:extLst>
            </p:cNvPr>
            <p:cNvSpPr txBox="1"/>
            <p:nvPr/>
          </p:nvSpPr>
          <p:spPr>
            <a:xfrm>
              <a:off x="1988932" y="9925609"/>
              <a:ext cx="2073489" cy="9233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r>
                <a:rPr lang="de-DE" sz="600" b="1" dirty="0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Allergene gemäß VO (EU) Nr. 1169/2011 (LMIV)</a:t>
              </a:r>
            </a:p>
          </p:txBody>
        </p:sp>
        <p:grpSp>
          <p:nvGrpSpPr>
            <p:cNvPr id="221" name="Gruppieren 220">
              <a:extLst>
                <a:ext uri="{FF2B5EF4-FFF2-40B4-BE49-F238E27FC236}">
                  <a16:creationId xmlns:a16="http://schemas.microsoft.com/office/drawing/2014/main" id="{1652A77B-D3DA-9FB2-3D82-A0148A5AAF4A}"/>
                </a:ext>
              </a:extLst>
            </p:cNvPr>
            <p:cNvGrpSpPr/>
            <p:nvPr/>
          </p:nvGrpSpPr>
          <p:grpSpPr>
            <a:xfrm>
              <a:off x="1843610" y="10060465"/>
              <a:ext cx="3161509" cy="374897"/>
              <a:chOff x="1843610" y="10184962"/>
              <a:chExt cx="3161509" cy="374897"/>
            </a:xfrm>
          </p:grpSpPr>
          <p:grpSp>
            <p:nvGrpSpPr>
              <p:cNvPr id="219" name="Gruppieren 218">
                <a:extLst>
                  <a:ext uri="{FF2B5EF4-FFF2-40B4-BE49-F238E27FC236}">
                    <a16:creationId xmlns:a16="http://schemas.microsoft.com/office/drawing/2014/main" id="{47827DA3-C69B-0A90-5F15-36967E68F28A}"/>
                  </a:ext>
                </a:extLst>
              </p:cNvPr>
              <p:cNvGrpSpPr/>
              <p:nvPr/>
            </p:nvGrpSpPr>
            <p:grpSpPr>
              <a:xfrm>
                <a:off x="1843610" y="10184962"/>
                <a:ext cx="2831532" cy="111760"/>
                <a:chOff x="1843610" y="10184962"/>
                <a:chExt cx="2831532" cy="111760"/>
              </a:xfrm>
            </p:grpSpPr>
            <p:pic>
              <p:nvPicPr>
                <p:cNvPr id="201" name="Grafik 200">
                  <a:extLst>
                    <a:ext uri="{FF2B5EF4-FFF2-40B4-BE49-F238E27FC236}">
                      <a16:creationId xmlns:a16="http://schemas.microsoft.com/office/drawing/2014/main" id="{DF2A366B-F819-6239-7D92-6C60514FAFB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43610" y="10184962"/>
                  <a:ext cx="111760" cy="111760"/>
                </a:xfrm>
                <a:prstGeom prst="rect">
                  <a:avLst/>
                </a:prstGeom>
              </p:spPr>
            </p:pic>
            <p:sp>
              <p:nvSpPr>
                <p:cNvPr id="208" name="Textfeld 207">
                  <a:extLst>
                    <a:ext uri="{FF2B5EF4-FFF2-40B4-BE49-F238E27FC236}">
                      <a16:creationId xmlns:a16="http://schemas.microsoft.com/office/drawing/2014/main" id="{F39A6633-1381-7A4B-AAB8-893760B99A91}"/>
                    </a:ext>
                  </a:extLst>
                </p:cNvPr>
                <p:cNvSpPr txBox="1"/>
                <p:nvPr/>
              </p:nvSpPr>
              <p:spPr>
                <a:xfrm>
                  <a:off x="1988931" y="10194676"/>
                  <a:ext cx="2686211" cy="9233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spAutoFit/>
                </a:bodyPr>
                <a:lstStyle/>
                <a:p>
                  <a:r>
                    <a:rPr lang="de-DE" sz="600" dirty="0">
                      <a:effectLst/>
                      <a:latin typeface="Arial" panose="020B0604020202020204" pitchFamily="34" charset="0"/>
                      <a:cs typeface="Arial" panose="020B0604020202020204" pitchFamily="34" charset="0"/>
                    </a:rPr>
                    <a:t>enthält glutenhaltiges Getreide und daraus hergestellte Erzeugnisse</a:t>
                  </a:r>
                </a:p>
              </p:txBody>
            </p:sp>
          </p:grpSp>
          <p:grpSp>
            <p:nvGrpSpPr>
              <p:cNvPr id="218" name="Gruppieren 217">
                <a:extLst>
                  <a:ext uri="{FF2B5EF4-FFF2-40B4-BE49-F238E27FC236}">
                    <a16:creationId xmlns:a16="http://schemas.microsoft.com/office/drawing/2014/main" id="{85C091DC-6517-A330-7B72-80999628DDA2}"/>
                  </a:ext>
                </a:extLst>
              </p:cNvPr>
              <p:cNvGrpSpPr/>
              <p:nvPr/>
            </p:nvGrpSpPr>
            <p:grpSpPr>
              <a:xfrm>
                <a:off x="1843610" y="10317916"/>
                <a:ext cx="3161509" cy="111760"/>
                <a:chOff x="1843610" y="10339381"/>
                <a:chExt cx="3161509" cy="111760"/>
              </a:xfrm>
            </p:grpSpPr>
            <p:pic>
              <p:nvPicPr>
                <p:cNvPr id="203" name="Grafik 202">
                  <a:extLst>
                    <a:ext uri="{FF2B5EF4-FFF2-40B4-BE49-F238E27FC236}">
                      <a16:creationId xmlns:a16="http://schemas.microsoft.com/office/drawing/2014/main" id="{E6CBB7E6-6211-8854-0EB0-3D94D99E456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43610" y="10339381"/>
                  <a:ext cx="111760" cy="111760"/>
                </a:xfrm>
                <a:prstGeom prst="rect">
                  <a:avLst/>
                </a:prstGeom>
              </p:spPr>
            </p:pic>
            <p:sp>
              <p:nvSpPr>
                <p:cNvPr id="209" name="Textfeld 208">
                  <a:extLst>
                    <a:ext uri="{FF2B5EF4-FFF2-40B4-BE49-F238E27FC236}">
                      <a16:creationId xmlns:a16="http://schemas.microsoft.com/office/drawing/2014/main" id="{D21B95B0-C2FE-102D-8775-ACA503BCD36B}"/>
                    </a:ext>
                  </a:extLst>
                </p:cNvPr>
                <p:cNvSpPr txBox="1"/>
                <p:nvPr/>
              </p:nvSpPr>
              <p:spPr>
                <a:xfrm>
                  <a:off x="1988931" y="10349095"/>
                  <a:ext cx="3016188" cy="9233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spAutoFit/>
                </a:bodyPr>
                <a:lstStyle/>
                <a:p>
                  <a:r>
                    <a:rPr lang="de-DE" sz="600" dirty="0">
                      <a:effectLst/>
                      <a:latin typeface="Arial" panose="020B0604020202020204" pitchFamily="34" charset="0"/>
                      <a:cs typeface="Arial" panose="020B0604020202020204" pitchFamily="34" charset="0"/>
                    </a:rPr>
                    <a:t>enthält Milch (einschließlich Laktose) und daraus hergestellte Erzeugnisse</a:t>
                  </a:r>
                </a:p>
              </p:txBody>
            </p:sp>
          </p:grpSp>
          <p:grpSp>
            <p:nvGrpSpPr>
              <p:cNvPr id="217" name="Gruppieren 216">
                <a:extLst>
                  <a:ext uri="{FF2B5EF4-FFF2-40B4-BE49-F238E27FC236}">
                    <a16:creationId xmlns:a16="http://schemas.microsoft.com/office/drawing/2014/main" id="{FDB53977-0DF4-DC8D-335F-EDDAEDC464C0}"/>
                  </a:ext>
                </a:extLst>
              </p:cNvPr>
              <p:cNvGrpSpPr/>
              <p:nvPr/>
            </p:nvGrpSpPr>
            <p:grpSpPr>
              <a:xfrm>
                <a:off x="1843610" y="10448099"/>
                <a:ext cx="2758441" cy="111760"/>
                <a:chOff x="1843610" y="10491029"/>
                <a:chExt cx="2758441" cy="111760"/>
              </a:xfrm>
            </p:grpSpPr>
            <p:pic>
              <p:nvPicPr>
                <p:cNvPr id="199" name="Grafik 198">
                  <a:extLst>
                    <a:ext uri="{FF2B5EF4-FFF2-40B4-BE49-F238E27FC236}">
                      <a16:creationId xmlns:a16="http://schemas.microsoft.com/office/drawing/2014/main" id="{2B70EB3B-A556-1C5F-77C6-DE23F00FAAA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43610" y="10491029"/>
                  <a:ext cx="111760" cy="111760"/>
                </a:xfrm>
                <a:prstGeom prst="rect">
                  <a:avLst/>
                </a:prstGeom>
              </p:spPr>
            </p:pic>
            <p:sp>
              <p:nvSpPr>
                <p:cNvPr id="210" name="Textfeld 209">
                  <a:extLst>
                    <a:ext uri="{FF2B5EF4-FFF2-40B4-BE49-F238E27FC236}">
                      <a16:creationId xmlns:a16="http://schemas.microsoft.com/office/drawing/2014/main" id="{3E831F18-7D38-013A-AAB5-13C2CCD04D1A}"/>
                    </a:ext>
                  </a:extLst>
                </p:cNvPr>
                <p:cNvSpPr txBox="1"/>
                <p:nvPr/>
              </p:nvSpPr>
              <p:spPr>
                <a:xfrm>
                  <a:off x="1988932" y="10500743"/>
                  <a:ext cx="2613119" cy="9233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spAutoFit/>
                </a:bodyPr>
                <a:lstStyle/>
                <a:p>
                  <a:r>
                    <a:rPr lang="de-DE" sz="600" dirty="0">
                      <a:effectLst/>
                      <a:latin typeface="Arial" panose="020B0604020202020204" pitchFamily="34" charset="0"/>
                      <a:cs typeface="Arial" panose="020B0604020202020204" pitchFamily="34" charset="0"/>
                    </a:rPr>
                    <a:t>enthält Fisch und daraus hergestellte Erzeugnisse</a:t>
                  </a:r>
                </a:p>
              </p:txBody>
            </p:sp>
          </p:grpSp>
        </p:grpSp>
      </p:grpSp>
      <p:pic>
        <p:nvPicPr>
          <p:cNvPr id="49" name="Grafik 48" descr="Ein Bild, das Gemüse enthält.&#10;&#10;Automatisch generierte Beschreibung">
            <a:extLst>
              <a:ext uri="{FF2B5EF4-FFF2-40B4-BE49-F238E27FC236}">
                <a16:creationId xmlns:a16="http://schemas.microsoft.com/office/drawing/2014/main" id="{0B20E1B5-B9AA-5B7D-8F2F-C273A49D3666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42799" y="-11574"/>
            <a:ext cx="1897514" cy="2771560"/>
          </a:xfrm>
          <a:prstGeom prst="rect">
            <a:avLst/>
          </a:prstGeom>
        </p:spPr>
      </p:pic>
      <p:pic>
        <p:nvPicPr>
          <p:cNvPr id="51" name="Grafik 50" descr="Ein Bild, das Gemüse enthält.&#10;&#10;Automatisch generierte Beschreibung">
            <a:extLst>
              <a:ext uri="{FF2B5EF4-FFF2-40B4-BE49-F238E27FC236}">
                <a16:creationId xmlns:a16="http://schemas.microsoft.com/office/drawing/2014/main" id="{F5D9A0FA-38A3-1033-10F3-BE73B8F23B77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034" y="8410887"/>
            <a:ext cx="765551" cy="2352363"/>
          </a:xfrm>
          <a:prstGeom prst="rect">
            <a:avLst/>
          </a:prstGeom>
        </p:spPr>
      </p:pic>
      <p:pic>
        <p:nvPicPr>
          <p:cNvPr id="52" name="Grafik 51" descr="Ein Bild, das Blume, Pflanze enthält.&#10;&#10;Automatisch generierte Beschreibung">
            <a:extLst>
              <a:ext uri="{FF2B5EF4-FFF2-40B4-BE49-F238E27FC236}">
                <a16:creationId xmlns:a16="http://schemas.microsoft.com/office/drawing/2014/main" id="{B3DFA9A4-5765-C966-4A51-F614EBBEE46C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0346" y="5959583"/>
            <a:ext cx="1181100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2992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9A66A3CE-3018-416C-96D3-34BCBF8D42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6" y="4629150"/>
            <a:ext cx="5029200" cy="6134100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DBE5E2E8-CCD5-C239-B3C1-B914C1DF186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156" y="173853"/>
            <a:ext cx="4680000" cy="10415544"/>
          </a:xfrm>
          <a:prstGeom prst="rect">
            <a:avLst/>
          </a:prstGeom>
        </p:spPr>
      </p:pic>
      <p:sp>
        <p:nvSpPr>
          <p:cNvPr id="178" name="Textfeld 177">
            <a:extLst>
              <a:ext uri="{FF2B5EF4-FFF2-40B4-BE49-F238E27FC236}">
                <a16:creationId xmlns:a16="http://schemas.microsoft.com/office/drawing/2014/main" id="{BCE758F5-4925-CDC8-7777-B636DDA9160D}"/>
              </a:ext>
            </a:extLst>
          </p:cNvPr>
          <p:cNvSpPr txBox="1"/>
          <p:nvPr/>
        </p:nvSpPr>
        <p:spPr>
          <a:xfrm rot="16200000">
            <a:off x="4052026" y="9694844"/>
            <a:ext cx="1353959" cy="1077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de-DE" sz="700" dirty="0">
                <a:effectLst/>
                <a:latin typeface="Arial" panose="020B0604020202020204" pitchFamily="34" charset="0"/>
              </a:rPr>
              <a:t>*Alle Preise inkl. MwSt. in EUR</a:t>
            </a:r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C6F32C44-2B98-208E-D1D5-6CD7A9B5BE78}"/>
              </a:ext>
            </a:extLst>
          </p:cNvPr>
          <p:cNvSpPr txBox="1"/>
          <p:nvPr/>
        </p:nvSpPr>
        <p:spPr>
          <a:xfrm>
            <a:off x="731408" y="1318652"/>
            <a:ext cx="2141855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spcBef>
                <a:spcPts val="100"/>
              </a:spcBef>
            </a:pPr>
            <a:r>
              <a:rPr sz="1600" b="1" spc="235" dirty="0">
                <a:latin typeface="Arial"/>
                <a:cs typeface="Arial"/>
              </a:rPr>
              <a:t>ERFRISCHUNGS-  </a:t>
            </a:r>
            <a:r>
              <a:rPr sz="1600" b="1" spc="220" dirty="0">
                <a:latin typeface="Arial"/>
                <a:cs typeface="Arial"/>
              </a:rPr>
              <a:t>GETRÄNKE</a:t>
            </a:r>
            <a:r>
              <a:rPr sz="1600" b="1" spc="-190" dirty="0">
                <a:latin typeface="Arial"/>
                <a:cs typeface="Arial"/>
              </a:rPr>
              <a:t> 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11" name="object 26">
            <a:extLst>
              <a:ext uri="{FF2B5EF4-FFF2-40B4-BE49-F238E27FC236}">
                <a16:creationId xmlns:a16="http://schemas.microsoft.com/office/drawing/2014/main" id="{886318E1-9D94-ED39-747A-0F751BB5FECE}"/>
              </a:ext>
            </a:extLst>
          </p:cNvPr>
          <p:cNvSpPr txBox="1"/>
          <p:nvPr/>
        </p:nvSpPr>
        <p:spPr>
          <a:xfrm>
            <a:off x="3053613" y="1879996"/>
            <a:ext cx="272415" cy="1847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100" b="1" spc="-5" dirty="0">
                <a:latin typeface="Arial"/>
                <a:cs typeface="Arial"/>
              </a:rPr>
              <a:t>0.3</a:t>
            </a:r>
            <a:r>
              <a:rPr sz="1100" b="1" spc="-25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l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12" name="object 27">
            <a:extLst>
              <a:ext uri="{FF2B5EF4-FFF2-40B4-BE49-F238E27FC236}">
                <a16:creationId xmlns:a16="http://schemas.microsoft.com/office/drawing/2014/main" id="{F4FC1D07-FDE1-76E3-7922-42E291631412}"/>
              </a:ext>
            </a:extLst>
          </p:cNvPr>
          <p:cNvSpPr txBox="1"/>
          <p:nvPr/>
        </p:nvSpPr>
        <p:spPr>
          <a:xfrm>
            <a:off x="3969749" y="1879995"/>
            <a:ext cx="258445" cy="1847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100" b="1" spc="-5" dirty="0">
                <a:latin typeface="Arial"/>
                <a:cs typeface="Arial"/>
              </a:rPr>
              <a:t>0.5l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32" name="object 28">
            <a:extLst>
              <a:ext uri="{FF2B5EF4-FFF2-40B4-BE49-F238E27FC236}">
                <a16:creationId xmlns:a16="http://schemas.microsoft.com/office/drawing/2014/main" id="{4F82D8D4-BA49-28CD-9ECE-F248D2D44CC7}"/>
              </a:ext>
            </a:extLst>
          </p:cNvPr>
          <p:cNvSpPr txBox="1"/>
          <p:nvPr/>
        </p:nvSpPr>
        <p:spPr>
          <a:xfrm>
            <a:off x="731405" y="2111195"/>
            <a:ext cx="2181555" cy="2376262"/>
          </a:xfrm>
          <a:prstGeom prst="rect">
            <a:avLst/>
          </a:prstGeom>
        </p:spPr>
        <p:txBody>
          <a:bodyPr vert="horz" wrap="square" lIns="0" tIns="99060" rIns="0" bIns="0" rtlCol="0">
            <a:spAutoFit/>
          </a:bodyPr>
          <a:lstStyle/>
          <a:p>
            <a:pPr marL="12700">
              <a:spcBef>
                <a:spcPts val="780"/>
              </a:spcBef>
            </a:pPr>
            <a:r>
              <a:rPr sz="1100" spc="-25" dirty="0">
                <a:latin typeface="Arial"/>
                <a:cs typeface="Arial"/>
              </a:rPr>
              <a:t>Getränk</a:t>
            </a:r>
            <a:r>
              <a:rPr sz="1100" spc="-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1</a:t>
            </a:r>
          </a:p>
          <a:p>
            <a:pPr marL="12700">
              <a:spcBef>
                <a:spcPts val="680"/>
              </a:spcBef>
            </a:pPr>
            <a:r>
              <a:rPr sz="1100" spc="-25" dirty="0">
                <a:latin typeface="Arial"/>
                <a:cs typeface="Arial"/>
              </a:rPr>
              <a:t>Getränk</a:t>
            </a:r>
            <a:r>
              <a:rPr sz="1100" spc="-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2</a:t>
            </a:r>
          </a:p>
          <a:p>
            <a:pPr marL="12700">
              <a:spcBef>
                <a:spcPts val="680"/>
              </a:spcBef>
            </a:pPr>
            <a:r>
              <a:rPr sz="1100" spc="-25" dirty="0">
                <a:latin typeface="Arial"/>
                <a:cs typeface="Arial"/>
              </a:rPr>
              <a:t>Getränk</a:t>
            </a:r>
            <a:r>
              <a:rPr sz="1100" spc="-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3</a:t>
            </a:r>
          </a:p>
          <a:p>
            <a:pPr marL="12700">
              <a:spcBef>
                <a:spcPts val="680"/>
              </a:spcBef>
            </a:pPr>
            <a:r>
              <a:rPr sz="1100" spc="-25" dirty="0">
                <a:latin typeface="Arial"/>
                <a:cs typeface="Arial"/>
              </a:rPr>
              <a:t>Getränk</a:t>
            </a:r>
            <a:r>
              <a:rPr sz="1100" spc="-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4</a:t>
            </a:r>
          </a:p>
          <a:p>
            <a:pPr marL="12700">
              <a:spcBef>
                <a:spcPts val="680"/>
              </a:spcBef>
            </a:pPr>
            <a:r>
              <a:rPr sz="1100" spc="-25" dirty="0">
                <a:latin typeface="Arial"/>
                <a:cs typeface="Arial"/>
              </a:rPr>
              <a:t>Getränk</a:t>
            </a:r>
            <a:r>
              <a:rPr sz="1100" spc="-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5</a:t>
            </a:r>
          </a:p>
          <a:p>
            <a:pPr marL="12700">
              <a:spcBef>
                <a:spcPts val="675"/>
              </a:spcBef>
            </a:pPr>
            <a:r>
              <a:rPr sz="1100" spc="-25" dirty="0">
                <a:latin typeface="Arial"/>
                <a:cs typeface="Arial"/>
              </a:rPr>
              <a:t>Getränk</a:t>
            </a:r>
            <a:r>
              <a:rPr sz="1100" spc="-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6</a:t>
            </a:r>
          </a:p>
          <a:p>
            <a:pPr marL="12700">
              <a:spcBef>
                <a:spcPts val="680"/>
              </a:spcBef>
            </a:pPr>
            <a:r>
              <a:rPr sz="1100" spc="-25" dirty="0">
                <a:latin typeface="Arial"/>
                <a:cs typeface="Arial"/>
              </a:rPr>
              <a:t>Getränk</a:t>
            </a:r>
            <a:r>
              <a:rPr sz="1100" spc="-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7</a:t>
            </a:r>
          </a:p>
          <a:p>
            <a:pPr marL="12700">
              <a:spcBef>
                <a:spcPts val="680"/>
              </a:spcBef>
            </a:pPr>
            <a:r>
              <a:rPr sz="1100" spc="-25" dirty="0">
                <a:latin typeface="Arial"/>
                <a:cs typeface="Arial"/>
              </a:rPr>
              <a:t>Getränk</a:t>
            </a:r>
            <a:r>
              <a:rPr sz="1100" spc="-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8</a:t>
            </a:r>
          </a:p>
          <a:p>
            <a:pPr marL="12700">
              <a:spcBef>
                <a:spcPts val="680"/>
              </a:spcBef>
            </a:pPr>
            <a:r>
              <a:rPr sz="1100" spc="-25" dirty="0">
                <a:latin typeface="Arial"/>
                <a:cs typeface="Arial"/>
              </a:rPr>
              <a:t>Getränk</a:t>
            </a:r>
            <a:r>
              <a:rPr sz="1100" spc="-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9</a:t>
            </a:r>
          </a:p>
        </p:txBody>
      </p:sp>
      <p:sp>
        <p:nvSpPr>
          <p:cNvPr id="33" name="object 29">
            <a:extLst>
              <a:ext uri="{FF2B5EF4-FFF2-40B4-BE49-F238E27FC236}">
                <a16:creationId xmlns:a16="http://schemas.microsoft.com/office/drawing/2014/main" id="{09EB76FE-8FA2-5CBA-F2D9-9848D36B14E2}"/>
              </a:ext>
            </a:extLst>
          </p:cNvPr>
          <p:cNvSpPr txBox="1"/>
          <p:nvPr/>
        </p:nvSpPr>
        <p:spPr>
          <a:xfrm>
            <a:off x="731408" y="4823822"/>
            <a:ext cx="2040889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spcBef>
                <a:spcPts val="100"/>
              </a:spcBef>
            </a:pPr>
            <a:r>
              <a:rPr sz="1600" b="1" spc="229" dirty="0">
                <a:latin typeface="Arial"/>
                <a:cs typeface="Arial"/>
              </a:rPr>
              <a:t>ALKOHOLISCHE  </a:t>
            </a:r>
            <a:r>
              <a:rPr sz="1600" b="1" spc="220" dirty="0">
                <a:latin typeface="Arial"/>
                <a:cs typeface="Arial"/>
              </a:rPr>
              <a:t>GETRÄNKE</a:t>
            </a:r>
            <a:r>
              <a:rPr sz="1600" b="1" spc="-190" dirty="0">
                <a:latin typeface="Arial"/>
                <a:cs typeface="Arial"/>
              </a:rPr>
              <a:t> 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34" name="object 30">
            <a:extLst>
              <a:ext uri="{FF2B5EF4-FFF2-40B4-BE49-F238E27FC236}">
                <a16:creationId xmlns:a16="http://schemas.microsoft.com/office/drawing/2014/main" id="{0899CC11-9FB3-FA87-D59E-105C7F3576A8}"/>
              </a:ext>
            </a:extLst>
          </p:cNvPr>
          <p:cNvSpPr txBox="1"/>
          <p:nvPr/>
        </p:nvSpPr>
        <p:spPr>
          <a:xfrm>
            <a:off x="3053613" y="5385165"/>
            <a:ext cx="272415" cy="1847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100" b="1" spc="-5" dirty="0">
                <a:latin typeface="Arial"/>
                <a:cs typeface="Arial"/>
              </a:rPr>
              <a:t>0.3</a:t>
            </a:r>
            <a:r>
              <a:rPr sz="1100" b="1" spc="-250" dirty="0">
                <a:latin typeface="Arial"/>
                <a:cs typeface="Arial"/>
              </a:rPr>
              <a:t> </a:t>
            </a:r>
            <a:r>
              <a:rPr sz="1100" b="1" dirty="0">
                <a:latin typeface="Arial"/>
                <a:cs typeface="Arial"/>
              </a:rPr>
              <a:t>l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35" name="object 31">
            <a:extLst>
              <a:ext uri="{FF2B5EF4-FFF2-40B4-BE49-F238E27FC236}">
                <a16:creationId xmlns:a16="http://schemas.microsoft.com/office/drawing/2014/main" id="{467F3989-EC52-85D9-5863-1DCFA53D0202}"/>
              </a:ext>
            </a:extLst>
          </p:cNvPr>
          <p:cNvSpPr txBox="1"/>
          <p:nvPr/>
        </p:nvSpPr>
        <p:spPr>
          <a:xfrm>
            <a:off x="3969749" y="5385165"/>
            <a:ext cx="258445" cy="1847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100" b="1" spc="-5" dirty="0">
                <a:latin typeface="Arial"/>
                <a:cs typeface="Arial"/>
              </a:rPr>
              <a:t>0.5l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36" name="object 32">
            <a:extLst>
              <a:ext uri="{FF2B5EF4-FFF2-40B4-BE49-F238E27FC236}">
                <a16:creationId xmlns:a16="http://schemas.microsoft.com/office/drawing/2014/main" id="{F1FCACEC-1EFD-7CB7-DC62-F2D7DBD9A971}"/>
              </a:ext>
            </a:extLst>
          </p:cNvPr>
          <p:cNvSpPr txBox="1"/>
          <p:nvPr/>
        </p:nvSpPr>
        <p:spPr>
          <a:xfrm>
            <a:off x="731405" y="5616366"/>
            <a:ext cx="2181554" cy="2376262"/>
          </a:xfrm>
          <a:prstGeom prst="rect">
            <a:avLst/>
          </a:prstGeom>
        </p:spPr>
        <p:txBody>
          <a:bodyPr vert="horz" wrap="square" lIns="0" tIns="99060" rIns="0" bIns="0" rtlCol="0">
            <a:spAutoFit/>
          </a:bodyPr>
          <a:lstStyle/>
          <a:p>
            <a:pPr marL="12700">
              <a:spcBef>
                <a:spcPts val="780"/>
              </a:spcBef>
            </a:pPr>
            <a:r>
              <a:rPr sz="1100" spc="-25" dirty="0">
                <a:latin typeface="Arial"/>
                <a:cs typeface="Arial"/>
              </a:rPr>
              <a:t>Getränk</a:t>
            </a:r>
            <a:r>
              <a:rPr sz="1100" spc="-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1</a:t>
            </a:r>
          </a:p>
          <a:p>
            <a:pPr marL="12700">
              <a:spcBef>
                <a:spcPts val="680"/>
              </a:spcBef>
            </a:pPr>
            <a:r>
              <a:rPr sz="1100" spc="-25" dirty="0">
                <a:latin typeface="Arial"/>
                <a:cs typeface="Arial"/>
              </a:rPr>
              <a:t>Getränk</a:t>
            </a:r>
            <a:r>
              <a:rPr sz="1100" spc="-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2</a:t>
            </a:r>
          </a:p>
          <a:p>
            <a:pPr marL="12700">
              <a:spcBef>
                <a:spcPts val="680"/>
              </a:spcBef>
            </a:pPr>
            <a:r>
              <a:rPr sz="1100" spc="-25" dirty="0">
                <a:latin typeface="Arial"/>
                <a:cs typeface="Arial"/>
              </a:rPr>
              <a:t>Getränk</a:t>
            </a:r>
            <a:r>
              <a:rPr sz="1100" spc="-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3</a:t>
            </a:r>
          </a:p>
          <a:p>
            <a:pPr marL="12700">
              <a:spcBef>
                <a:spcPts val="680"/>
              </a:spcBef>
            </a:pPr>
            <a:r>
              <a:rPr sz="1100" spc="-25" dirty="0">
                <a:latin typeface="Arial"/>
                <a:cs typeface="Arial"/>
              </a:rPr>
              <a:t>Getränk</a:t>
            </a:r>
            <a:r>
              <a:rPr sz="1100" spc="-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4</a:t>
            </a:r>
          </a:p>
          <a:p>
            <a:pPr marL="12700">
              <a:spcBef>
                <a:spcPts val="675"/>
              </a:spcBef>
            </a:pPr>
            <a:r>
              <a:rPr sz="1100" spc="-25" dirty="0">
                <a:latin typeface="Arial"/>
                <a:cs typeface="Arial"/>
              </a:rPr>
              <a:t>Getränk</a:t>
            </a:r>
            <a:r>
              <a:rPr sz="1100" spc="-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5</a:t>
            </a:r>
          </a:p>
          <a:p>
            <a:pPr marL="12700">
              <a:spcBef>
                <a:spcPts val="680"/>
              </a:spcBef>
            </a:pPr>
            <a:r>
              <a:rPr sz="1100" spc="-25" dirty="0">
                <a:latin typeface="Arial"/>
                <a:cs typeface="Arial"/>
              </a:rPr>
              <a:t>Getränk</a:t>
            </a:r>
            <a:r>
              <a:rPr sz="1100" spc="-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6</a:t>
            </a:r>
          </a:p>
          <a:p>
            <a:pPr marL="12700">
              <a:spcBef>
                <a:spcPts val="680"/>
              </a:spcBef>
            </a:pPr>
            <a:r>
              <a:rPr sz="1100" spc="-25" dirty="0">
                <a:latin typeface="Arial"/>
                <a:cs typeface="Arial"/>
              </a:rPr>
              <a:t>Getränk</a:t>
            </a:r>
            <a:r>
              <a:rPr sz="1100" spc="-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7</a:t>
            </a:r>
          </a:p>
          <a:p>
            <a:pPr marL="12700">
              <a:spcBef>
                <a:spcPts val="680"/>
              </a:spcBef>
            </a:pPr>
            <a:r>
              <a:rPr sz="1100" spc="-25" dirty="0">
                <a:latin typeface="Arial"/>
                <a:cs typeface="Arial"/>
              </a:rPr>
              <a:t>Getränk</a:t>
            </a:r>
            <a:r>
              <a:rPr sz="1100" spc="-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8</a:t>
            </a:r>
          </a:p>
          <a:p>
            <a:pPr marL="12700">
              <a:spcBef>
                <a:spcPts val="680"/>
              </a:spcBef>
            </a:pPr>
            <a:r>
              <a:rPr sz="1100" spc="-25" dirty="0">
                <a:latin typeface="Arial"/>
                <a:cs typeface="Arial"/>
              </a:rPr>
              <a:t>Getränk</a:t>
            </a:r>
            <a:r>
              <a:rPr sz="1100" spc="-12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9</a:t>
            </a:r>
          </a:p>
        </p:txBody>
      </p:sp>
      <p:sp>
        <p:nvSpPr>
          <p:cNvPr id="37" name="object 33">
            <a:extLst>
              <a:ext uri="{FF2B5EF4-FFF2-40B4-BE49-F238E27FC236}">
                <a16:creationId xmlns:a16="http://schemas.microsoft.com/office/drawing/2014/main" id="{FCC3CB97-61B6-3BB2-6C7D-3A4DF74265F2}"/>
              </a:ext>
            </a:extLst>
          </p:cNvPr>
          <p:cNvSpPr txBox="1"/>
          <p:nvPr/>
        </p:nvSpPr>
        <p:spPr>
          <a:xfrm>
            <a:off x="2912960" y="5616927"/>
            <a:ext cx="537210" cy="2375621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12700">
              <a:spcBef>
                <a:spcPts val="775"/>
              </a:spcBef>
            </a:pPr>
            <a:r>
              <a:rPr sz="1100" spc="-20" dirty="0">
                <a:latin typeface="Arial"/>
                <a:cs typeface="Arial"/>
              </a:rPr>
              <a:t>XX.XX</a:t>
            </a:r>
            <a:r>
              <a:rPr sz="1100" spc="-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€</a:t>
            </a:r>
          </a:p>
          <a:p>
            <a:pPr marL="12700">
              <a:spcBef>
                <a:spcPts val="680"/>
              </a:spcBef>
            </a:pPr>
            <a:r>
              <a:rPr sz="1100" spc="-20" dirty="0">
                <a:latin typeface="Arial"/>
                <a:cs typeface="Arial"/>
              </a:rPr>
              <a:t>XX.XX</a:t>
            </a:r>
            <a:r>
              <a:rPr sz="1100" spc="-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€</a:t>
            </a:r>
          </a:p>
          <a:p>
            <a:pPr marL="12700">
              <a:spcBef>
                <a:spcPts val="675"/>
              </a:spcBef>
            </a:pPr>
            <a:r>
              <a:rPr sz="1100" spc="-20" dirty="0">
                <a:latin typeface="Arial"/>
                <a:cs typeface="Arial"/>
              </a:rPr>
              <a:t>XX.XX</a:t>
            </a:r>
            <a:r>
              <a:rPr sz="1100" spc="-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€</a:t>
            </a:r>
          </a:p>
          <a:p>
            <a:pPr marL="12700">
              <a:spcBef>
                <a:spcPts val="680"/>
              </a:spcBef>
            </a:pPr>
            <a:r>
              <a:rPr sz="1100" spc="-20" dirty="0">
                <a:latin typeface="Arial"/>
                <a:cs typeface="Arial"/>
              </a:rPr>
              <a:t>XX.XX</a:t>
            </a:r>
            <a:r>
              <a:rPr sz="1100" spc="-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€</a:t>
            </a:r>
          </a:p>
          <a:p>
            <a:pPr marL="12700">
              <a:spcBef>
                <a:spcPts val="675"/>
              </a:spcBef>
            </a:pPr>
            <a:r>
              <a:rPr sz="1100" spc="-20" dirty="0">
                <a:latin typeface="Arial"/>
                <a:cs typeface="Arial"/>
              </a:rPr>
              <a:t>XX.XX</a:t>
            </a:r>
            <a:r>
              <a:rPr sz="1100" spc="-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€</a:t>
            </a:r>
          </a:p>
          <a:p>
            <a:pPr marL="12700">
              <a:spcBef>
                <a:spcPts val="680"/>
              </a:spcBef>
            </a:pPr>
            <a:r>
              <a:rPr sz="1100" spc="-20" dirty="0">
                <a:latin typeface="Arial"/>
                <a:cs typeface="Arial"/>
              </a:rPr>
              <a:t>XX.XX</a:t>
            </a:r>
            <a:r>
              <a:rPr sz="1100" spc="-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€</a:t>
            </a:r>
          </a:p>
          <a:p>
            <a:pPr marL="12700">
              <a:spcBef>
                <a:spcPts val="675"/>
              </a:spcBef>
            </a:pPr>
            <a:r>
              <a:rPr sz="1100" spc="-20" dirty="0">
                <a:latin typeface="Arial"/>
                <a:cs typeface="Arial"/>
              </a:rPr>
              <a:t>XX.XX</a:t>
            </a:r>
            <a:r>
              <a:rPr sz="1100" spc="-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€</a:t>
            </a:r>
          </a:p>
          <a:p>
            <a:pPr marL="12700">
              <a:spcBef>
                <a:spcPts val="680"/>
              </a:spcBef>
            </a:pPr>
            <a:r>
              <a:rPr sz="1100" spc="-20" dirty="0">
                <a:latin typeface="Arial"/>
                <a:cs typeface="Arial"/>
              </a:rPr>
              <a:t>XX.XX</a:t>
            </a:r>
            <a:r>
              <a:rPr sz="1100" spc="-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€</a:t>
            </a:r>
          </a:p>
          <a:p>
            <a:pPr marL="12700">
              <a:spcBef>
                <a:spcPts val="675"/>
              </a:spcBef>
            </a:pPr>
            <a:r>
              <a:rPr sz="1100" spc="-20" dirty="0">
                <a:latin typeface="Arial"/>
                <a:cs typeface="Arial"/>
              </a:rPr>
              <a:t>XX.XX</a:t>
            </a:r>
            <a:r>
              <a:rPr sz="1100" spc="-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€</a:t>
            </a:r>
          </a:p>
        </p:txBody>
      </p:sp>
      <p:sp>
        <p:nvSpPr>
          <p:cNvPr id="38" name="object 34">
            <a:extLst>
              <a:ext uri="{FF2B5EF4-FFF2-40B4-BE49-F238E27FC236}">
                <a16:creationId xmlns:a16="http://schemas.microsoft.com/office/drawing/2014/main" id="{A688DA5F-EAE9-363D-74A0-0434CD1067E2}"/>
              </a:ext>
            </a:extLst>
          </p:cNvPr>
          <p:cNvSpPr txBox="1"/>
          <p:nvPr/>
        </p:nvSpPr>
        <p:spPr>
          <a:xfrm>
            <a:off x="2912960" y="2109897"/>
            <a:ext cx="537210" cy="2375621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12700">
              <a:spcBef>
                <a:spcPts val="775"/>
              </a:spcBef>
            </a:pPr>
            <a:r>
              <a:rPr sz="1100" spc="-20" dirty="0">
                <a:latin typeface="Arial"/>
                <a:cs typeface="Arial"/>
              </a:rPr>
              <a:t>XX.XX</a:t>
            </a:r>
            <a:r>
              <a:rPr sz="1100" spc="-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€</a:t>
            </a:r>
          </a:p>
          <a:p>
            <a:pPr marL="12700">
              <a:spcBef>
                <a:spcPts val="680"/>
              </a:spcBef>
            </a:pPr>
            <a:r>
              <a:rPr sz="1100" spc="-20" dirty="0">
                <a:latin typeface="Arial"/>
                <a:cs typeface="Arial"/>
              </a:rPr>
              <a:t>XX.XX</a:t>
            </a:r>
            <a:r>
              <a:rPr sz="1100" spc="-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€</a:t>
            </a:r>
          </a:p>
          <a:p>
            <a:pPr marL="12700">
              <a:spcBef>
                <a:spcPts val="675"/>
              </a:spcBef>
            </a:pPr>
            <a:r>
              <a:rPr sz="1100" spc="-20" dirty="0">
                <a:latin typeface="Arial"/>
                <a:cs typeface="Arial"/>
              </a:rPr>
              <a:t>XX.XX</a:t>
            </a:r>
            <a:r>
              <a:rPr sz="1100" spc="-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€</a:t>
            </a:r>
          </a:p>
          <a:p>
            <a:pPr marL="12700">
              <a:spcBef>
                <a:spcPts val="680"/>
              </a:spcBef>
            </a:pPr>
            <a:r>
              <a:rPr sz="1100" spc="-20" dirty="0">
                <a:latin typeface="Arial"/>
                <a:cs typeface="Arial"/>
              </a:rPr>
              <a:t>XX.XX</a:t>
            </a:r>
            <a:r>
              <a:rPr sz="1100" spc="-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€</a:t>
            </a:r>
          </a:p>
          <a:p>
            <a:pPr marL="12700">
              <a:spcBef>
                <a:spcPts val="675"/>
              </a:spcBef>
            </a:pPr>
            <a:r>
              <a:rPr sz="1100" spc="-20" dirty="0">
                <a:latin typeface="Arial"/>
                <a:cs typeface="Arial"/>
              </a:rPr>
              <a:t>XX.XX</a:t>
            </a:r>
            <a:r>
              <a:rPr sz="1100" spc="-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€</a:t>
            </a:r>
          </a:p>
          <a:p>
            <a:pPr marL="12700">
              <a:spcBef>
                <a:spcPts val="680"/>
              </a:spcBef>
            </a:pPr>
            <a:r>
              <a:rPr sz="1100" spc="-20" dirty="0">
                <a:latin typeface="Arial"/>
                <a:cs typeface="Arial"/>
              </a:rPr>
              <a:t>XX.XX</a:t>
            </a:r>
            <a:r>
              <a:rPr sz="1100" spc="-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€</a:t>
            </a:r>
          </a:p>
          <a:p>
            <a:pPr marL="12700">
              <a:spcBef>
                <a:spcPts val="675"/>
              </a:spcBef>
            </a:pPr>
            <a:r>
              <a:rPr sz="1100" spc="-20" dirty="0">
                <a:latin typeface="Arial"/>
                <a:cs typeface="Arial"/>
              </a:rPr>
              <a:t>XX.XX</a:t>
            </a:r>
            <a:r>
              <a:rPr sz="1100" spc="-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€</a:t>
            </a:r>
          </a:p>
          <a:p>
            <a:pPr marL="12700">
              <a:spcBef>
                <a:spcPts val="680"/>
              </a:spcBef>
            </a:pPr>
            <a:r>
              <a:rPr sz="1100" spc="-20" dirty="0">
                <a:latin typeface="Arial"/>
                <a:cs typeface="Arial"/>
              </a:rPr>
              <a:t>XX.XX</a:t>
            </a:r>
            <a:r>
              <a:rPr sz="1100" spc="-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€</a:t>
            </a:r>
          </a:p>
          <a:p>
            <a:pPr marL="12700">
              <a:spcBef>
                <a:spcPts val="675"/>
              </a:spcBef>
            </a:pPr>
            <a:r>
              <a:rPr sz="1100" spc="-20" dirty="0">
                <a:latin typeface="Arial"/>
                <a:cs typeface="Arial"/>
              </a:rPr>
              <a:t>XX.XX</a:t>
            </a:r>
            <a:r>
              <a:rPr sz="1100" spc="-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€</a:t>
            </a:r>
          </a:p>
        </p:txBody>
      </p:sp>
      <p:sp>
        <p:nvSpPr>
          <p:cNvPr id="39" name="object 35">
            <a:extLst>
              <a:ext uri="{FF2B5EF4-FFF2-40B4-BE49-F238E27FC236}">
                <a16:creationId xmlns:a16="http://schemas.microsoft.com/office/drawing/2014/main" id="{D98B6F11-36F9-E970-E5EB-E78472639575}"/>
              </a:ext>
            </a:extLst>
          </p:cNvPr>
          <p:cNvSpPr txBox="1"/>
          <p:nvPr/>
        </p:nvSpPr>
        <p:spPr>
          <a:xfrm>
            <a:off x="3799637" y="5616088"/>
            <a:ext cx="537210" cy="2375621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12700">
              <a:spcBef>
                <a:spcPts val="775"/>
              </a:spcBef>
            </a:pPr>
            <a:r>
              <a:rPr sz="1100" spc="-20" dirty="0">
                <a:latin typeface="Arial"/>
                <a:cs typeface="Arial"/>
              </a:rPr>
              <a:t>XX.XX</a:t>
            </a:r>
            <a:r>
              <a:rPr sz="1100" spc="-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€</a:t>
            </a:r>
          </a:p>
          <a:p>
            <a:pPr marL="12700">
              <a:spcBef>
                <a:spcPts val="680"/>
              </a:spcBef>
            </a:pPr>
            <a:r>
              <a:rPr sz="1100" spc="-20" dirty="0">
                <a:latin typeface="Arial"/>
                <a:cs typeface="Arial"/>
              </a:rPr>
              <a:t>XX.XX</a:t>
            </a:r>
            <a:r>
              <a:rPr sz="1100" spc="-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€</a:t>
            </a:r>
          </a:p>
          <a:p>
            <a:pPr marL="12700">
              <a:spcBef>
                <a:spcPts val="675"/>
              </a:spcBef>
            </a:pPr>
            <a:r>
              <a:rPr sz="1100" spc="-20" dirty="0">
                <a:latin typeface="Arial"/>
                <a:cs typeface="Arial"/>
              </a:rPr>
              <a:t>XX.XX</a:t>
            </a:r>
            <a:r>
              <a:rPr sz="1100" spc="-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€</a:t>
            </a:r>
          </a:p>
          <a:p>
            <a:pPr marL="12700">
              <a:spcBef>
                <a:spcPts val="680"/>
              </a:spcBef>
            </a:pPr>
            <a:r>
              <a:rPr sz="1100" spc="-20" dirty="0">
                <a:latin typeface="Arial"/>
                <a:cs typeface="Arial"/>
              </a:rPr>
              <a:t>XX.XX</a:t>
            </a:r>
            <a:r>
              <a:rPr sz="1100" spc="-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€</a:t>
            </a:r>
          </a:p>
          <a:p>
            <a:pPr marL="12700">
              <a:spcBef>
                <a:spcPts val="675"/>
              </a:spcBef>
            </a:pPr>
            <a:r>
              <a:rPr sz="1100" spc="-20" dirty="0">
                <a:latin typeface="Arial"/>
                <a:cs typeface="Arial"/>
              </a:rPr>
              <a:t>XX.XX</a:t>
            </a:r>
            <a:r>
              <a:rPr sz="1100" spc="-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€</a:t>
            </a:r>
          </a:p>
          <a:p>
            <a:pPr marL="12700">
              <a:spcBef>
                <a:spcPts val="680"/>
              </a:spcBef>
            </a:pPr>
            <a:r>
              <a:rPr sz="1100" spc="-20" dirty="0">
                <a:latin typeface="Arial"/>
                <a:cs typeface="Arial"/>
              </a:rPr>
              <a:t>XX.XX</a:t>
            </a:r>
            <a:r>
              <a:rPr sz="1100" spc="-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€</a:t>
            </a:r>
          </a:p>
          <a:p>
            <a:pPr marL="12700">
              <a:spcBef>
                <a:spcPts val="675"/>
              </a:spcBef>
            </a:pPr>
            <a:r>
              <a:rPr sz="1100" spc="-20" dirty="0">
                <a:latin typeface="Arial"/>
                <a:cs typeface="Arial"/>
              </a:rPr>
              <a:t>XX.XX</a:t>
            </a:r>
            <a:r>
              <a:rPr sz="1100" spc="-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€</a:t>
            </a:r>
          </a:p>
          <a:p>
            <a:pPr marL="12700">
              <a:spcBef>
                <a:spcPts val="680"/>
              </a:spcBef>
            </a:pPr>
            <a:r>
              <a:rPr sz="1100" spc="-20" dirty="0">
                <a:latin typeface="Arial"/>
                <a:cs typeface="Arial"/>
              </a:rPr>
              <a:t>XX.XX</a:t>
            </a:r>
            <a:r>
              <a:rPr sz="1100" spc="-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€</a:t>
            </a:r>
          </a:p>
          <a:p>
            <a:pPr marL="12700">
              <a:spcBef>
                <a:spcPts val="675"/>
              </a:spcBef>
            </a:pPr>
            <a:r>
              <a:rPr sz="1100" spc="-20" dirty="0">
                <a:latin typeface="Arial"/>
                <a:cs typeface="Arial"/>
              </a:rPr>
              <a:t>XX.XX</a:t>
            </a:r>
            <a:r>
              <a:rPr sz="1100" spc="-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€</a:t>
            </a:r>
          </a:p>
        </p:txBody>
      </p:sp>
      <p:sp>
        <p:nvSpPr>
          <p:cNvPr id="40" name="object 36">
            <a:extLst>
              <a:ext uri="{FF2B5EF4-FFF2-40B4-BE49-F238E27FC236}">
                <a16:creationId xmlns:a16="http://schemas.microsoft.com/office/drawing/2014/main" id="{9418B6D3-EAA2-9DDF-BED1-2713928DD351}"/>
              </a:ext>
            </a:extLst>
          </p:cNvPr>
          <p:cNvSpPr txBox="1"/>
          <p:nvPr/>
        </p:nvSpPr>
        <p:spPr>
          <a:xfrm>
            <a:off x="3799637" y="2109058"/>
            <a:ext cx="537210" cy="2375621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12700">
              <a:spcBef>
                <a:spcPts val="775"/>
              </a:spcBef>
            </a:pPr>
            <a:r>
              <a:rPr sz="1100" spc="-20" dirty="0">
                <a:latin typeface="Arial"/>
                <a:cs typeface="Arial"/>
              </a:rPr>
              <a:t>XX.XX</a:t>
            </a:r>
            <a:r>
              <a:rPr sz="1100" spc="-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€</a:t>
            </a:r>
          </a:p>
          <a:p>
            <a:pPr marL="12700">
              <a:spcBef>
                <a:spcPts val="680"/>
              </a:spcBef>
            </a:pPr>
            <a:r>
              <a:rPr sz="1100" spc="-20" dirty="0">
                <a:latin typeface="Arial"/>
                <a:cs typeface="Arial"/>
              </a:rPr>
              <a:t>XX.XX</a:t>
            </a:r>
            <a:r>
              <a:rPr sz="1100" spc="-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€</a:t>
            </a:r>
          </a:p>
          <a:p>
            <a:pPr marL="12700">
              <a:spcBef>
                <a:spcPts val="675"/>
              </a:spcBef>
            </a:pPr>
            <a:r>
              <a:rPr sz="1100" spc="-20" dirty="0">
                <a:latin typeface="Arial"/>
                <a:cs typeface="Arial"/>
              </a:rPr>
              <a:t>XX.XX</a:t>
            </a:r>
            <a:r>
              <a:rPr sz="1100" spc="-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€</a:t>
            </a:r>
          </a:p>
          <a:p>
            <a:pPr marL="12700">
              <a:spcBef>
                <a:spcPts val="680"/>
              </a:spcBef>
            </a:pPr>
            <a:r>
              <a:rPr sz="1100" spc="-20" dirty="0">
                <a:latin typeface="Arial"/>
                <a:cs typeface="Arial"/>
              </a:rPr>
              <a:t>XX.XX</a:t>
            </a:r>
            <a:r>
              <a:rPr sz="1100" spc="-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€</a:t>
            </a:r>
          </a:p>
          <a:p>
            <a:pPr marL="12700">
              <a:spcBef>
                <a:spcPts val="675"/>
              </a:spcBef>
            </a:pPr>
            <a:r>
              <a:rPr sz="1100" spc="-20" dirty="0">
                <a:latin typeface="Arial"/>
                <a:cs typeface="Arial"/>
              </a:rPr>
              <a:t>XX.XX</a:t>
            </a:r>
            <a:r>
              <a:rPr sz="1100" spc="-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€</a:t>
            </a:r>
          </a:p>
          <a:p>
            <a:pPr marL="12700">
              <a:spcBef>
                <a:spcPts val="680"/>
              </a:spcBef>
            </a:pPr>
            <a:r>
              <a:rPr sz="1100" spc="-20" dirty="0">
                <a:latin typeface="Arial"/>
                <a:cs typeface="Arial"/>
              </a:rPr>
              <a:t>XX.XX</a:t>
            </a:r>
            <a:r>
              <a:rPr sz="1100" spc="-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€</a:t>
            </a:r>
          </a:p>
          <a:p>
            <a:pPr marL="12700">
              <a:spcBef>
                <a:spcPts val="675"/>
              </a:spcBef>
            </a:pPr>
            <a:r>
              <a:rPr sz="1100" spc="-20" dirty="0">
                <a:latin typeface="Arial"/>
                <a:cs typeface="Arial"/>
              </a:rPr>
              <a:t>XX.XX</a:t>
            </a:r>
            <a:r>
              <a:rPr sz="1100" spc="-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€</a:t>
            </a:r>
          </a:p>
          <a:p>
            <a:pPr marL="12700">
              <a:spcBef>
                <a:spcPts val="680"/>
              </a:spcBef>
            </a:pPr>
            <a:r>
              <a:rPr sz="1100" spc="-20" dirty="0">
                <a:latin typeface="Arial"/>
                <a:cs typeface="Arial"/>
              </a:rPr>
              <a:t>XX.XX</a:t>
            </a:r>
            <a:r>
              <a:rPr sz="1100" spc="-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€</a:t>
            </a:r>
          </a:p>
          <a:p>
            <a:pPr marL="12700">
              <a:spcBef>
                <a:spcPts val="675"/>
              </a:spcBef>
            </a:pPr>
            <a:r>
              <a:rPr sz="1100" spc="-20" dirty="0">
                <a:latin typeface="Arial"/>
                <a:cs typeface="Arial"/>
              </a:rPr>
              <a:t>XX.XX</a:t>
            </a:r>
            <a:r>
              <a:rPr sz="1100" spc="-145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€</a:t>
            </a:r>
          </a:p>
        </p:txBody>
      </p:sp>
      <p:pic>
        <p:nvPicPr>
          <p:cNvPr id="42" name="Grafik 41" descr="Ein Bild, das orange, Tisch, Orangen, Tasse enthält.&#10;&#10;Automatisch generierte Beschreibung">
            <a:extLst>
              <a:ext uri="{FF2B5EF4-FFF2-40B4-BE49-F238E27FC236}">
                <a16:creationId xmlns:a16="http://schemas.microsoft.com/office/drawing/2014/main" id="{E59E2F3B-F8CA-26D3-1B3E-182BE3DA824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64697" y="9273389"/>
            <a:ext cx="2142353" cy="1489861"/>
          </a:xfrm>
          <a:prstGeom prst="rect">
            <a:avLst/>
          </a:prstGeom>
        </p:spPr>
      </p:pic>
      <p:pic>
        <p:nvPicPr>
          <p:cNvPr id="43" name="Grafik 42" descr="Ein Bild, das orange, Tisch, Orangen, Tasse enthält.&#10;&#10;Automatisch generierte Beschreibung">
            <a:extLst>
              <a:ext uri="{FF2B5EF4-FFF2-40B4-BE49-F238E27FC236}">
                <a16:creationId xmlns:a16="http://schemas.microsoft.com/office/drawing/2014/main" id="{4ED2DE38-F3BB-D678-B54E-757BCDF0FE3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17171" y="0"/>
            <a:ext cx="1502141" cy="1026924"/>
          </a:xfrm>
          <a:prstGeom prst="rect">
            <a:avLst/>
          </a:prstGeom>
        </p:spPr>
      </p:pic>
      <p:pic>
        <p:nvPicPr>
          <p:cNvPr id="44" name="Grafik 43" descr="Ein Bild, das orange, Tisch, Orangen, Tasse enthält.&#10;&#10;Automatisch generierte Beschreibung">
            <a:extLst>
              <a:ext uri="{FF2B5EF4-FFF2-40B4-BE49-F238E27FC236}">
                <a16:creationId xmlns:a16="http://schemas.microsoft.com/office/drawing/2014/main" id="{F3DB3EC9-6BEF-D1A3-DE39-D02AB0354AA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4903" y="9225915"/>
            <a:ext cx="1679960" cy="1537336"/>
          </a:xfrm>
          <a:prstGeom prst="rect">
            <a:avLst/>
          </a:prstGeom>
        </p:spPr>
      </p:pic>
      <p:pic>
        <p:nvPicPr>
          <p:cNvPr id="46" name="Grafik 45" descr="Ein Bild, das Gras, Pflanze enthält.&#10;&#10;Automatisch generierte Beschreibung">
            <a:extLst>
              <a:ext uri="{FF2B5EF4-FFF2-40B4-BE49-F238E27FC236}">
                <a16:creationId xmlns:a16="http://schemas.microsoft.com/office/drawing/2014/main" id="{B520483E-2A8D-FECF-2DE6-BDD2C5110E2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9741821"/>
            <a:ext cx="1291903" cy="1021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8715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582</Words>
  <Application>Microsoft Office PowerPoint</Application>
  <PresentationFormat>Benutzerdefiniert</PresentationFormat>
  <Paragraphs>168</Paragraphs>
  <Slides>6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11" baseType="lpstr">
      <vt:lpstr>Arial</vt:lpstr>
      <vt:lpstr>Arial Black</vt:lpstr>
      <vt:lpstr>Calibri</vt:lpstr>
      <vt:lpstr>Calibri Light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kerstin hartmann</dc:creator>
  <cp:lastModifiedBy>Pfaller, Regina</cp:lastModifiedBy>
  <cp:revision>21</cp:revision>
  <cp:lastPrinted>2023-03-01T12:33:35Z</cp:lastPrinted>
  <dcterms:created xsi:type="dcterms:W3CDTF">2023-02-28T15:50:07Z</dcterms:created>
  <dcterms:modified xsi:type="dcterms:W3CDTF">2023-04-18T06:25:25Z</dcterms:modified>
</cp:coreProperties>
</file>