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2" r:id="rId4"/>
    <p:sldId id="259" r:id="rId5"/>
    <p:sldId id="260" r:id="rId6"/>
  </p:sldIdLst>
  <p:sldSz cx="5040313" cy="10763250"/>
  <p:notesSz cx="5118100" cy="10769600"/>
  <p:defaultTextStyle>
    <a:defPPr>
      <a:defRPr lang="en-IT"/>
    </a:defPPr>
    <a:lvl1pPr marL="0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1pPr>
    <a:lvl2pPr marL="447540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2pPr>
    <a:lvl3pPr marL="895082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3pPr>
    <a:lvl4pPr marL="1342622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4pPr>
    <a:lvl5pPr marL="1790161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5pPr>
    <a:lvl6pPr marL="2237703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6pPr>
    <a:lvl7pPr marL="2685243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7pPr>
    <a:lvl8pPr marL="3132783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8pPr>
    <a:lvl9pPr marL="3580325" algn="l" defTabSz="895082" rtl="0" eaLnBrk="1" latinLnBrk="0" hangingPunct="1">
      <a:defRPr sz="176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78" userDrawn="1">
          <p15:clr>
            <a:srgbClr val="A4A3A4"/>
          </p15:clr>
        </p15:guide>
        <p15:guide id="2" pos="21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9"/>
    <p:restoredTop sz="94611"/>
  </p:normalViewPr>
  <p:slideViewPr>
    <p:cSldViewPr>
      <p:cViewPr varScale="1">
        <p:scale>
          <a:sx n="67" d="100"/>
          <a:sy n="67" d="100"/>
        </p:scale>
        <p:origin x="4134" y="84"/>
      </p:cViewPr>
      <p:guideLst>
        <p:guide orient="horz" pos="2878"/>
        <p:guide pos="21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17738" cy="539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2898775" y="0"/>
            <a:ext cx="2217738" cy="539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53831-D1CC-E243-936C-0F0C3A772A7E}" type="datetimeFigureOut">
              <a:rPr lang="en-IT" smtClean="0"/>
              <a:t>04/17/2023</a:t>
            </a:fld>
            <a:endParaRPr lang="en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08150" y="1346200"/>
            <a:ext cx="1701800" cy="363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11175" y="5183188"/>
            <a:ext cx="4095750" cy="42402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229850"/>
            <a:ext cx="2217738" cy="539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2898775" y="10229850"/>
            <a:ext cx="2217738" cy="539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08AC5-C3B3-D941-A22C-46BF8BE6CF10}" type="slidenum">
              <a:rPr lang="en-IT" smtClean="0"/>
              <a:t>‹Nr.›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242940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78024" y="3336607"/>
            <a:ext cx="4284266" cy="638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756049" y="6027422"/>
            <a:ext cx="3528219" cy="283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49" b="1" i="0">
                <a:solidFill>
                  <a:srgbClr val="231F20"/>
                </a:solidFill>
                <a:latin typeface="Raleway-SemiBold"/>
                <a:cs typeface="Raleway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49" b="1" i="0">
                <a:solidFill>
                  <a:srgbClr val="231F20"/>
                </a:solidFill>
                <a:latin typeface="Raleway-SemiBold"/>
                <a:cs typeface="Raleway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52017" y="2475549"/>
            <a:ext cx="2192536" cy="283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2595761" y="2475549"/>
            <a:ext cx="2192536" cy="283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49" b="1" i="0">
                <a:solidFill>
                  <a:srgbClr val="231F20"/>
                </a:solidFill>
                <a:latin typeface="Raleway-SemiBold"/>
                <a:cs typeface="Raleway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" y="1"/>
            <a:ext cx="5034685" cy="10758173"/>
          </a:xfrm>
          <a:custGeom>
            <a:avLst/>
            <a:gdLst/>
            <a:ahLst/>
            <a:cxnLst/>
            <a:rect l="l" t="t" r="r" b="b"/>
            <a:pathLst>
              <a:path w="5112385" h="10764520">
                <a:moveTo>
                  <a:pt x="0" y="10763999"/>
                </a:moveTo>
                <a:lnTo>
                  <a:pt x="5112004" y="10763999"/>
                </a:lnTo>
                <a:lnTo>
                  <a:pt x="5112004" y="0"/>
                </a:lnTo>
                <a:lnTo>
                  <a:pt x="0" y="0"/>
                </a:lnTo>
                <a:lnTo>
                  <a:pt x="0" y="10763999"/>
                </a:lnTo>
                <a:close/>
              </a:path>
            </a:pathLst>
          </a:custGeom>
          <a:solidFill>
            <a:srgbClr val="EFEBE0"/>
          </a:solid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" y="1"/>
            <a:ext cx="5034309" cy="107576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73443" y="1026825"/>
            <a:ext cx="1890429" cy="638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50" b="1" i="0">
                <a:solidFill>
                  <a:srgbClr val="231F20"/>
                </a:solidFill>
                <a:latin typeface="Raleway-SemiBold"/>
                <a:cs typeface="Raleway-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2016" y="2475549"/>
            <a:ext cx="4536282" cy="2836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713707" y="10009823"/>
            <a:ext cx="1612900" cy="275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52016" y="10009823"/>
            <a:ext cx="1159272" cy="275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29027" y="10009823"/>
            <a:ext cx="1159272" cy="2754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85">
        <a:defRPr>
          <a:latin typeface="+mn-lt"/>
          <a:ea typeface="+mn-ea"/>
          <a:cs typeface="+mn-cs"/>
        </a:defRPr>
      </a:lvl2pPr>
      <a:lvl3pPr marL="914369">
        <a:defRPr>
          <a:latin typeface="+mn-lt"/>
          <a:ea typeface="+mn-ea"/>
          <a:cs typeface="+mn-cs"/>
        </a:defRPr>
      </a:lvl3pPr>
      <a:lvl4pPr marL="1371554">
        <a:defRPr>
          <a:latin typeface="+mn-lt"/>
          <a:ea typeface="+mn-ea"/>
          <a:cs typeface="+mn-cs"/>
        </a:defRPr>
      </a:lvl4pPr>
      <a:lvl5pPr marL="1828737">
        <a:defRPr>
          <a:latin typeface="+mn-lt"/>
          <a:ea typeface="+mn-ea"/>
          <a:cs typeface="+mn-cs"/>
        </a:defRPr>
      </a:lvl5pPr>
      <a:lvl6pPr marL="2285922">
        <a:defRPr>
          <a:latin typeface="+mn-lt"/>
          <a:ea typeface="+mn-ea"/>
          <a:cs typeface="+mn-cs"/>
        </a:defRPr>
      </a:lvl6pPr>
      <a:lvl7pPr marL="2743106">
        <a:defRPr>
          <a:latin typeface="+mn-lt"/>
          <a:ea typeface="+mn-ea"/>
          <a:cs typeface="+mn-cs"/>
        </a:defRPr>
      </a:lvl7pPr>
      <a:lvl8pPr marL="3200291">
        <a:defRPr>
          <a:latin typeface="+mn-lt"/>
          <a:ea typeface="+mn-ea"/>
          <a:cs typeface="+mn-cs"/>
        </a:defRPr>
      </a:lvl8pPr>
      <a:lvl9pPr marL="365747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85">
        <a:defRPr>
          <a:latin typeface="+mn-lt"/>
          <a:ea typeface="+mn-ea"/>
          <a:cs typeface="+mn-cs"/>
        </a:defRPr>
      </a:lvl2pPr>
      <a:lvl3pPr marL="914369">
        <a:defRPr>
          <a:latin typeface="+mn-lt"/>
          <a:ea typeface="+mn-ea"/>
          <a:cs typeface="+mn-cs"/>
        </a:defRPr>
      </a:lvl3pPr>
      <a:lvl4pPr marL="1371554">
        <a:defRPr>
          <a:latin typeface="+mn-lt"/>
          <a:ea typeface="+mn-ea"/>
          <a:cs typeface="+mn-cs"/>
        </a:defRPr>
      </a:lvl4pPr>
      <a:lvl5pPr marL="1828737">
        <a:defRPr>
          <a:latin typeface="+mn-lt"/>
          <a:ea typeface="+mn-ea"/>
          <a:cs typeface="+mn-cs"/>
        </a:defRPr>
      </a:lvl5pPr>
      <a:lvl6pPr marL="2285922">
        <a:defRPr>
          <a:latin typeface="+mn-lt"/>
          <a:ea typeface="+mn-ea"/>
          <a:cs typeface="+mn-cs"/>
        </a:defRPr>
      </a:lvl6pPr>
      <a:lvl7pPr marL="2743106">
        <a:defRPr>
          <a:latin typeface="+mn-lt"/>
          <a:ea typeface="+mn-ea"/>
          <a:cs typeface="+mn-cs"/>
        </a:defRPr>
      </a:lvl7pPr>
      <a:lvl8pPr marL="3200291">
        <a:defRPr>
          <a:latin typeface="+mn-lt"/>
          <a:ea typeface="+mn-ea"/>
          <a:cs typeface="+mn-cs"/>
        </a:defRPr>
      </a:lvl8pPr>
      <a:lvl9pPr marL="365747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E86C96F1-BB7A-9746-BDA2-D2FC59184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039251" cy="107784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34156" y="266828"/>
            <a:ext cx="1792605" cy="49743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>
              <a:spcBef>
                <a:spcPts val="55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335269"/>
            <a:r>
              <a:rPr sz="1000" b="1" spc="170" dirty="0">
                <a:solidFill>
                  <a:srgbClr val="231F20"/>
                </a:solidFill>
                <a:latin typeface="Raleway-SemiBold"/>
                <a:cs typeface="Raleway-SemiBold"/>
              </a:rPr>
              <a:t>KUNDENL</a:t>
            </a:r>
            <a:r>
              <a:rPr sz="1000" b="1" spc="-100" dirty="0">
                <a:solidFill>
                  <a:srgbClr val="231F20"/>
                </a:solidFill>
                <a:latin typeface="Raleway-SemiBold"/>
                <a:cs typeface="Raleway-SemiBold"/>
              </a:rPr>
              <a:t> </a:t>
            </a:r>
            <a:r>
              <a:rPr sz="1000" b="1" spc="130" dirty="0">
                <a:solidFill>
                  <a:srgbClr val="231F20"/>
                </a:solidFill>
                <a:latin typeface="Raleway-SemiBold"/>
                <a:cs typeface="Raleway-SemiBold"/>
              </a:rPr>
              <a:t>OGO</a:t>
            </a:r>
            <a:r>
              <a:rPr sz="1000" b="1" spc="-50" dirty="0">
                <a:solidFill>
                  <a:srgbClr val="231F20"/>
                </a:solidFill>
                <a:latin typeface="Raleway-SemiBold"/>
                <a:cs typeface="Raleway-SemiBold"/>
              </a:rPr>
              <a:t> </a:t>
            </a:r>
            <a:endParaRPr sz="1000" dirty="0">
              <a:latin typeface="Raleway-SemiBold"/>
              <a:cs typeface="Raleway-Semi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1698" y="123825"/>
            <a:ext cx="1890429" cy="1242506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 marR="5080">
              <a:lnSpc>
                <a:spcPts val="4500"/>
              </a:lnSpc>
              <a:spcBef>
                <a:spcPts val="550"/>
              </a:spcBef>
            </a:pPr>
            <a:r>
              <a:rPr dirty="0"/>
              <a:t>PIZZA  MENÜ</a:t>
            </a:r>
          </a:p>
        </p:txBody>
      </p:sp>
      <p:sp>
        <p:nvSpPr>
          <p:cNvPr id="5" name="object 5"/>
          <p:cNvSpPr/>
          <p:nvPr/>
        </p:nvSpPr>
        <p:spPr>
          <a:xfrm>
            <a:off x="2530425" y="1343025"/>
            <a:ext cx="2543175" cy="0"/>
          </a:xfrm>
          <a:custGeom>
            <a:avLst/>
            <a:gdLst/>
            <a:ahLst/>
            <a:cxnLst/>
            <a:rect l="l" t="t" r="r" b="b"/>
            <a:pathLst>
              <a:path w="2543175">
                <a:moveTo>
                  <a:pt x="0" y="0"/>
                </a:moveTo>
                <a:lnTo>
                  <a:pt x="2542687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18" name="object 18"/>
          <p:cNvSpPr txBox="1"/>
          <p:nvPr/>
        </p:nvSpPr>
        <p:spPr>
          <a:xfrm>
            <a:off x="291282" y="7764149"/>
            <a:ext cx="1399500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Tonno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</a:t>
            </a:r>
            <a:r>
              <a:rPr sz="800" i="1" spc="-7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Thunfisch-Zwiebel-Belag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9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90782" y="781304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90782" y="8561000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1268" y="5991225"/>
            <a:ext cx="1399514" cy="6534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40" dirty="0">
                <a:solidFill>
                  <a:srgbClr val="231F20"/>
                </a:solidFill>
                <a:latin typeface="Raleway"/>
                <a:cs typeface="Raleway"/>
              </a:rPr>
              <a:t>Verdure</a:t>
            </a:r>
            <a:r>
              <a:rPr sz="1100" b="1" spc="-6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Grigliate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gegrillter</a:t>
            </a:r>
            <a:r>
              <a:rPr sz="800" i="1" spc="-5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Paprika,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Zucchini,</a:t>
            </a:r>
            <a:r>
              <a:rPr sz="800" i="1" spc="-4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Aubergine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90782" y="604010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90782" y="691757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1270" y="6868651"/>
            <a:ext cx="1399513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Calabrese</a:t>
            </a:r>
            <a:r>
              <a:rPr sz="1100" b="1" spc="-8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Piccante</a:t>
            </a:r>
            <a:endParaRPr sz="1100" dirty="0">
              <a:latin typeface="Raleway"/>
              <a:cs typeface="Raleway"/>
            </a:endParaRPr>
          </a:p>
          <a:p>
            <a:pPr marL="12700" marR="15811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scharfer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Calabrese-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Salami,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Peperoni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1284" y="8512102"/>
            <a:ext cx="1399499" cy="772607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BBQ</a:t>
            </a: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Pollo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marinierter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Hähnchenbrust,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pikanter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BBQ-Sauce,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roten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Zwiebeln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und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3917222" y="313307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917222" y="388102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517710" y="1343025"/>
            <a:ext cx="1312545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Margherita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würziger </a:t>
            </a:r>
            <a:r>
              <a:rPr sz="800" i="1" spc="-20" dirty="0">
                <a:solidFill>
                  <a:srgbClr val="231F20"/>
                </a:solidFill>
                <a:latin typeface="Raleway-MediumItalic"/>
                <a:cs typeface="Raleway-MediumItalic"/>
              </a:rPr>
              <a:t>Tomatensoße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917222" y="1391937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17707" y="2206759"/>
            <a:ext cx="1374050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Quattro</a:t>
            </a:r>
            <a:r>
              <a:rPr sz="1100" b="1" spc="-5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Formaggi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Emmentaler-, Provolone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-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,  Blauschimmel-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17222" y="2255604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517723" y="3832129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Prosciutto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saftigem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Schinken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3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517724" y="3084178"/>
            <a:ext cx="1399498" cy="52317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Salame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herzhafter</a:t>
            </a:r>
            <a:r>
              <a:rPr sz="800" i="1" spc="-6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91281" y="10358123"/>
            <a:ext cx="990600" cy="131422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spcBef>
                <a:spcPts val="50"/>
              </a:spcBef>
            </a:pPr>
            <a:r>
              <a:rPr sz="800" spc="-30" dirty="0">
                <a:solidFill>
                  <a:srgbClr val="231F20"/>
                </a:solidFill>
                <a:latin typeface="Raleway-Light"/>
                <a:cs typeface="Raleway-Light"/>
              </a:rPr>
              <a:t>*Alle </a:t>
            </a:r>
            <a:r>
              <a:rPr sz="800" spc="-20" dirty="0">
                <a:solidFill>
                  <a:srgbClr val="231F20"/>
                </a:solidFill>
                <a:latin typeface="Raleway-Light"/>
                <a:cs typeface="Raleway-Light"/>
              </a:rPr>
              <a:t>Preise inkl.</a:t>
            </a:r>
            <a:r>
              <a:rPr sz="800" spc="-90" dirty="0">
                <a:solidFill>
                  <a:srgbClr val="231F20"/>
                </a:solidFill>
                <a:latin typeface="Raleway-Light"/>
                <a:cs typeface="Raleway-Light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Raleway-Light"/>
                <a:cs typeface="Raleway-Light"/>
              </a:rPr>
              <a:t>Mwst.</a:t>
            </a:r>
            <a:endParaRPr sz="800">
              <a:latin typeface="Raleway-Light"/>
              <a:cs typeface="Raleway-Light"/>
            </a:endParaRPr>
          </a:p>
        </p:txBody>
      </p:sp>
      <p:pic>
        <p:nvPicPr>
          <p:cNvPr id="85" name="Immagine 84">
            <a:extLst>
              <a:ext uri="{FF2B5EF4-FFF2-40B4-BE49-F238E27FC236}">
                <a16:creationId xmlns:a16="http://schemas.microsoft.com/office/drawing/2014/main" id="{901CA558-2716-4F62-9742-C3E6ED043F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635" y="2063503"/>
            <a:ext cx="143256" cy="143256"/>
          </a:xfrm>
          <a:prstGeom prst="rect">
            <a:avLst/>
          </a:prstGeom>
        </p:spPr>
      </p:pic>
      <p:pic>
        <p:nvPicPr>
          <p:cNvPr id="87" name="Immagine 86">
            <a:extLst>
              <a:ext uri="{FF2B5EF4-FFF2-40B4-BE49-F238E27FC236}">
                <a16:creationId xmlns:a16="http://schemas.microsoft.com/office/drawing/2014/main" id="{1CF15892-42D0-473E-894B-E4B9CD573C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956" y="2063503"/>
            <a:ext cx="143256" cy="143256"/>
          </a:xfrm>
          <a:prstGeom prst="rect">
            <a:avLst/>
          </a:prstGeom>
        </p:spPr>
      </p:pic>
      <p:pic>
        <p:nvPicPr>
          <p:cNvPr id="89" name="Immagine 88">
            <a:extLst>
              <a:ext uri="{FF2B5EF4-FFF2-40B4-BE49-F238E27FC236}">
                <a16:creationId xmlns:a16="http://schemas.microsoft.com/office/drawing/2014/main" id="{DA804CDF-187E-4A85-917E-822331C3A3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228" y="2063503"/>
            <a:ext cx="143256" cy="143256"/>
          </a:xfrm>
          <a:prstGeom prst="rect">
            <a:avLst/>
          </a:prstGeom>
        </p:spPr>
      </p:pic>
      <p:pic>
        <p:nvPicPr>
          <p:cNvPr id="90" name="Immagine 89">
            <a:extLst>
              <a:ext uri="{FF2B5EF4-FFF2-40B4-BE49-F238E27FC236}">
                <a16:creationId xmlns:a16="http://schemas.microsoft.com/office/drawing/2014/main" id="{65DF7997-358B-4D4D-8A37-EC205CF34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2920887"/>
            <a:ext cx="143256" cy="143256"/>
          </a:xfrm>
          <a:prstGeom prst="rect">
            <a:avLst/>
          </a:prstGeom>
        </p:spPr>
      </p:pic>
      <p:pic>
        <p:nvPicPr>
          <p:cNvPr id="91" name="Immagine 90">
            <a:extLst>
              <a:ext uri="{FF2B5EF4-FFF2-40B4-BE49-F238E27FC236}">
                <a16:creationId xmlns:a16="http://schemas.microsoft.com/office/drawing/2014/main" id="{6BAD0EC9-4B0A-46AA-A6F8-31E03BD028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833" y="2920887"/>
            <a:ext cx="143256" cy="143256"/>
          </a:xfrm>
          <a:prstGeom prst="rect">
            <a:avLst/>
          </a:prstGeom>
        </p:spPr>
      </p:pic>
      <p:pic>
        <p:nvPicPr>
          <p:cNvPr id="92" name="Immagine 91">
            <a:extLst>
              <a:ext uri="{FF2B5EF4-FFF2-40B4-BE49-F238E27FC236}">
                <a16:creationId xmlns:a16="http://schemas.microsoft.com/office/drawing/2014/main" id="{09DF0699-FE32-4EC7-9D31-E2BB67B0C2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05" y="2920887"/>
            <a:ext cx="143256" cy="143256"/>
          </a:xfrm>
          <a:prstGeom prst="rect">
            <a:avLst/>
          </a:prstGeom>
        </p:spPr>
      </p:pic>
      <p:pic>
        <p:nvPicPr>
          <p:cNvPr id="93" name="Immagine 92">
            <a:extLst>
              <a:ext uri="{FF2B5EF4-FFF2-40B4-BE49-F238E27FC236}">
                <a16:creationId xmlns:a16="http://schemas.microsoft.com/office/drawing/2014/main" id="{44B5A0F9-199B-406F-9D7F-E31F12CE18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3665115"/>
            <a:ext cx="143256" cy="143256"/>
          </a:xfrm>
          <a:prstGeom prst="rect">
            <a:avLst/>
          </a:prstGeom>
        </p:spPr>
      </p:pic>
      <p:pic>
        <p:nvPicPr>
          <p:cNvPr id="94" name="Immagine 93">
            <a:extLst>
              <a:ext uri="{FF2B5EF4-FFF2-40B4-BE49-F238E27FC236}">
                <a16:creationId xmlns:a16="http://schemas.microsoft.com/office/drawing/2014/main" id="{5442F5C5-C42E-462F-BEA1-E973CFBD3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3665115"/>
            <a:ext cx="143256" cy="143256"/>
          </a:xfrm>
          <a:prstGeom prst="rect">
            <a:avLst/>
          </a:prstGeom>
        </p:spPr>
      </p:pic>
      <p:pic>
        <p:nvPicPr>
          <p:cNvPr id="97" name="Immagine 96">
            <a:extLst>
              <a:ext uri="{FF2B5EF4-FFF2-40B4-BE49-F238E27FC236}">
                <a16:creationId xmlns:a16="http://schemas.microsoft.com/office/drawing/2014/main" id="{34D6C02C-5AE6-4558-B00A-9A262187F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4412701"/>
            <a:ext cx="143256" cy="143256"/>
          </a:xfrm>
          <a:prstGeom prst="rect">
            <a:avLst/>
          </a:prstGeom>
        </p:spPr>
      </p:pic>
      <p:pic>
        <p:nvPicPr>
          <p:cNvPr id="98" name="Immagine 97">
            <a:extLst>
              <a:ext uri="{FF2B5EF4-FFF2-40B4-BE49-F238E27FC236}">
                <a16:creationId xmlns:a16="http://schemas.microsoft.com/office/drawing/2014/main" id="{F70DD100-F282-4570-B2EB-B8A5F3826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4412701"/>
            <a:ext cx="143256" cy="143256"/>
          </a:xfrm>
          <a:prstGeom prst="rect">
            <a:avLst/>
          </a:prstGeom>
        </p:spPr>
      </p:pic>
      <p:pic>
        <p:nvPicPr>
          <p:cNvPr id="102" name="Immagine 101">
            <a:extLst>
              <a:ext uri="{FF2B5EF4-FFF2-40B4-BE49-F238E27FC236}">
                <a16:creationId xmlns:a16="http://schemas.microsoft.com/office/drawing/2014/main" id="{4D4F2A21-7632-4075-B905-3271984F5D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5" y="6705390"/>
            <a:ext cx="143256" cy="143256"/>
          </a:xfrm>
          <a:prstGeom prst="rect">
            <a:avLst/>
          </a:prstGeom>
        </p:spPr>
      </p:pic>
      <p:pic>
        <p:nvPicPr>
          <p:cNvPr id="103" name="Immagine 102">
            <a:extLst>
              <a:ext uri="{FF2B5EF4-FFF2-40B4-BE49-F238E27FC236}">
                <a16:creationId xmlns:a16="http://schemas.microsoft.com/office/drawing/2014/main" id="{2A711BDA-1F89-42DD-ACDE-573526E2E7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6" y="6705390"/>
            <a:ext cx="143256" cy="143256"/>
          </a:xfrm>
          <a:prstGeom prst="rect">
            <a:avLst/>
          </a:prstGeom>
        </p:spPr>
      </p:pic>
      <p:pic>
        <p:nvPicPr>
          <p:cNvPr id="104" name="Immagine 103">
            <a:extLst>
              <a:ext uri="{FF2B5EF4-FFF2-40B4-BE49-F238E27FC236}">
                <a16:creationId xmlns:a16="http://schemas.microsoft.com/office/drawing/2014/main" id="{01F25E26-6700-461D-B3FB-F20601C1C2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6705390"/>
            <a:ext cx="143256" cy="143256"/>
          </a:xfrm>
          <a:prstGeom prst="rect">
            <a:avLst/>
          </a:prstGeom>
        </p:spPr>
      </p:pic>
      <p:pic>
        <p:nvPicPr>
          <p:cNvPr id="105" name="Immagine 104">
            <a:extLst>
              <a:ext uri="{FF2B5EF4-FFF2-40B4-BE49-F238E27FC236}">
                <a16:creationId xmlns:a16="http://schemas.microsoft.com/office/drawing/2014/main" id="{1598B18B-C70B-430F-833B-28F0FAAF0B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7597527"/>
            <a:ext cx="143256" cy="143256"/>
          </a:xfrm>
          <a:prstGeom prst="rect">
            <a:avLst/>
          </a:prstGeom>
        </p:spPr>
      </p:pic>
      <p:pic>
        <p:nvPicPr>
          <p:cNvPr id="106" name="Immagine 105">
            <a:extLst>
              <a:ext uri="{FF2B5EF4-FFF2-40B4-BE49-F238E27FC236}">
                <a16:creationId xmlns:a16="http://schemas.microsoft.com/office/drawing/2014/main" id="{29086065-84D9-48F3-A8DA-69DE4212B7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7597527"/>
            <a:ext cx="143256" cy="143256"/>
          </a:xfrm>
          <a:prstGeom prst="rect">
            <a:avLst/>
          </a:prstGeom>
        </p:spPr>
      </p:pic>
      <p:pic>
        <p:nvPicPr>
          <p:cNvPr id="108" name="Immagine 107">
            <a:extLst>
              <a:ext uri="{FF2B5EF4-FFF2-40B4-BE49-F238E27FC236}">
                <a16:creationId xmlns:a16="http://schemas.microsoft.com/office/drawing/2014/main" id="{D1BEFDC1-E2DA-4A6B-B5D4-C04A88EA71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8348905"/>
            <a:ext cx="143256" cy="143256"/>
          </a:xfrm>
          <a:prstGeom prst="rect">
            <a:avLst/>
          </a:prstGeom>
        </p:spPr>
      </p:pic>
      <p:pic>
        <p:nvPicPr>
          <p:cNvPr id="109" name="Immagine 108">
            <a:extLst>
              <a:ext uri="{FF2B5EF4-FFF2-40B4-BE49-F238E27FC236}">
                <a16:creationId xmlns:a16="http://schemas.microsoft.com/office/drawing/2014/main" id="{EEC30C62-3240-4B20-B980-1AF10D6BC6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8348905"/>
            <a:ext cx="143256" cy="143256"/>
          </a:xfrm>
          <a:prstGeom prst="rect">
            <a:avLst/>
          </a:prstGeom>
        </p:spPr>
      </p:pic>
      <p:pic>
        <p:nvPicPr>
          <p:cNvPr id="112" name="Immagine 111">
            <a:extLst>
              <a:ext uri="{FF2B5EF4-FFF2-40B4-BE49-F238E27FC236}">
                <a16:creationId xmlns:a16="http://schemas.microsoft.com/office/drawing/2014/main" id="{AD92EDE6-DA87-42F6-B658-15D0F6A2E5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21" y="8348905"/>
            <a:ext cx="143256" cy="143256"/>
          </a:xfrm>
          <a:prstGeom prst="rect">
            <a:avLst/>
          </a:prstGeom>
        </p:spPr>
      </p:pic>
      <p:pic>
        <p:nvPicPr>
          <p:cNvPr id="113" name="Immagine 112">
            <a:extLst>
              <a:ext uri="{FF2B5EF4-FFF2-40B4-BE49-F238E27FC236}">
                <a16:creationId xmlns:a16="http://schemas.microsoft.com/office/drawing/2014/main" id="{8186FCCD-7A87-4058-B22D-AF687EC424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9348525"/>
            <a:ext cx="143256" cy="143256"/>
          </a:xfrm>
          <a:prstGeom prst="rect">
            <a:avLst/>
          </a:prstGeom>
        </p:spPr>
      </p:pic>
      <p:pic>
        <p:nvPicPr>
          <p:cNvPr id="114" name="Immagine 113">
            <a:extLst>
              <a:ext uri="{FF2B5EF4-FFF2-40B4-BE49-F238E27FC236}">
                <a16:creationId xmlns:a16="http://schemas.microsoft.com/office/drawing/2014/main" id="{D5CF85D9-E089-4DF2-9E70-73A06546D9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9348525"/>
            <a:ext cx="143256" cy="143256"/>
          </a:xfrm>
          <a:prstGeom prst="rect">
            <a:avLst/>
          </a:prstGeom>
        </p:spPr>
      </p:pic>
      <p:sp>
        <p:nvSpPr>
          <p:cNvPr id="49" name="object 43">
            <a:extLst>
              <a:ext uri="{FF2B5EF4-FFF2-40B4-BE49-F238E27FC236}">
                <a16:creationId xmlns:a16="http://schemas.microsoft.com/office/drawing/2014/main" id="{7947E466-EBCE-485B-B784-D2C4A34C9446}"/>
              </a:ext>
            </a:extLst>
          </p:cNvPr>
          <p:cNvSpPr txBox="1"/>
          <p:nvPr/>
        </p:nvSpPr>
        <p:spPr>
          <a:xfrm>
            <a:off x="3919655" y="468420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50" name="object 63">
            <a:extLst>
              <a:ext uri="{FF2B5EF4-FFF2-40B4-BE49-F238E27FC236}">
                <a16:creationId xmlns:a16="http://schemas.microsoft.com/office/drawing/2014/main" id="{50CCFC62-C27B-47D3-8290-079D5D74FBBB}"/>
              </a:ext>
            </a:extLst>
          </p:cNvPr>
          <p:cNvSpPr txBox="1"/>
          <p:nvPr/>
        </p:nvSpPr>
        <p:spPr>
          <a:xfrm>
            <a:off x="2520156" y="4635306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Hawaii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saftigem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Sc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f</a:t>
            </a:r>
            <a:r>
              <a:rPr lang="de-DE"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ruchtiger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Ananas</a:t>
            </a:r>
            <a:endParaRPr sz="800" dirty="0">
              <a:latin typeface="Raleway-MediumItalic"/>
              <a:cs typeface="Raleway-MediumItalic"/>
            </a:endParaRPr>
          </a:p>
        </p:txBody>
      </p:sp>
      <p:pic>
        <p:nvPicPr>
          <p:cNvPr id="51" name="Immagine 96">
            <a:extLst>
              <a:ext uri="{FF2B5EF4-FFF2-40B4-BE49-F238E27FC236}">
                <a16:creationId xmlns:a16="http://schemas.microsoft.com/office/drawing/2014/main" id="{ED455D20-02C9-434F-802E-147723E32A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24" y="5215878"/>
            <a:ext cx="143256" cy="143256"/>
          </a:xfrm>
          <a:prstGeom prst="rect">
            <a:avLst/>
          </a:prstGeom>
        </p:spPr>
      </p:pic>
      <p:pic>
        <p:nvPicPr>
          <p:cNvPr id="52" name="Immagine 97">
            <a:extLst>
              <a:ext uri="{FF2B5EF4-FFF2-40B4-BE49-F238E27FC236}">
                <a16:creationId xmlns:a16="http://schemas.microsoft.com/office/drawing/2014/main" id="{88249DF8-797B-4C46-8DD1-1467E94F40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945" y="5215878"/>
            <a:ext cx="143256" cy="143256"/>
          </a:xfrm>
          <a:prstGeom prst="rect">
            <a:avLst/>
          </a:prstGeom>
        </p:spPr>
      </p:pic>
      <p:sp>
        <p:nvSpPr>
          <p:cNvPr id="2" name="object 44">
            <a:extLst>
              <a:ext uri="{FF2B5EF4-FFF2-40B4-BE49-F238E27FC236}">
                <a16:creationId xmlns:a16="http://schemas.microsoft.com/office/drawing/2014/main" id="{EBD30565-3CAA-8C1C-D990-AF26768D8B94}"/>
              </a:ext>
            </a:extLst>
          </p:cNvPr>
          <p:cNvSpPr txBox="1"/>
          <p:nvPr/>
        </p:nvSpPr>
        <p:spPr>
          <a:xfrm>
            <a:off x="2520156" y="5356091"/>
            <a:ext cx="1312545" cy="63376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Kürbis Spinat vegan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Spinat, gegrilltem Kürbis und geriebenem Pizzabelag.</a:t>
            </a:r>
          </a:p>
        </p:txBody>
      </p:sp>
      <p:sp>
        <p:nvSpPr>
          <p:cNvPr id="6" name="object 45">
            <a:extLst>
              <a:ext uri="{FF2B5EF4-FFF2-40B4-BE49-F238E27FC236}">
                <a16:creationId xmlns:a16="http://schemas.microsoft.com/office/drawing/2014/main" id="{83CD0095-0209-29A0-FA8F-27C8B2DF1B2E}"/>
              </a:ext>
            </a:extLst>
          </p:cNvPr>
          <p:cNvSpPr txBox="1"/>
          <p:nvPr/>
        </p:nvSpPr>
        <p:spPr>
          <a:xfrm>
            <a:off x="3919668" y="540500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pic>
        <p:nvPicPr>
          <p:cNvPr id="7" name="Immagine 84">
            <a:extLst>
              <a:ext uri="{FF2B5EF4-FFF2-40B4-BE49-F238E27FC236}">
                <a16:creationId xmlns:a16="http://schemas.microsoft.com/office/drawing/2014/main" id="{AF61137F-B2DF-F64E-AF1C-FC0466285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81" y="6076569"/>
            <a:ext cx="143256" cy="143256"/>
          </a:xfrm>
          <a:prstGeom prst="rect">
            <a:avLst/>
          </a:prstGeom>
        </p:spPr>
      </p:pic>
      <p:pic>
        <p:nvPicPr>
          <p:cNvPr id="9" name="Immagine 88">
            <a:extLst>
              <a:ext uri="{FF2B5EF4-FFF2-40B4-BE49-F238E27FC236}">
                <a16:creationId xmlns:a16="http://schemas.microsoft.com/office/drawing/2014/main" id="{A772C0BE-4C73-C73C-D676-978F8A6EE2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34674" y="6076569"/>
            <a:ext cx="143256" cy="143256"/>
          </a:xfrm>
          <a:prstGeom prst="rect">
            <a:avLst/>
          </a:prstGeom>
        </p:spPr>
      </p:pic>
      <p:sp>
        <p:nvSpPr>
          <p:cNvPr id="10" name="object 20">
            <a:extLst>
              <a:ext uri="{FF2B5EF4-FFF2-40B4-BE49-F238E27FC236}">
                <a16:creationId xmlns:a16="http://schemas.microsoft.com/office/drawing/2014/main" id="{31E886AD-0BA1-2247-C528-6E6B14558A27}"/>
              </a:ext>
            </a:extLst>
          </p:cNvPr>
          <p:cNvSpPr txBox="1"/>
          <p:nvPr/>
        </p:nvSpPr>
        <p:spPr>
          <a:xfrm>
            <a:off x="1690780" y="954532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" name="object 30">
            <a:extLst>
              <a:ext uri="{FF2B5EF4-FFF2-40B4-BE49-F238E27FC236}">
                <a16:creationId xmlns:a16="http://schemas.microsoft.com/office/drawing/2014/main" id="{EEA6FD2D-A407-FF8E-588F-0B5AA3CA25F7}"/>
              </a:ext>
            </a:extLst>
          </p:cNvPr>
          <p:cNvSpPr txBox="1"/>
          <p:nvPr/>
        </p:nvSpPr>
        <p:spPr>
          <a:xfrm>
            <a:off x="291282" y="9496425"/>
            <a:ext cx="1399499" cy="5057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20" dirty="0" err="1">
                <a:solidFill>
                  <a:srgbClr val="231F20"/>
                </a:solidFill>
                <a:latin typeface="Raleway"/>
                <a:cs typeface="Raleway"/>
              </a:rPr>
              <a:t>Speciale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Salami, Schinken, Champignons und  Käse.</a:t>
            </a:r>
            <a:endParaRPr lang="it-IT" sz="800" i="1" spc="-15" dirty="0">
              <a:solidFill>
                <a:srgbClr val="231F20"/>
              </a:solidFill>
              <a:latin typeface="Raleway-MediumItalic"/>
              <a:cs typeface="Raleway-MediumItalic"/>
            </a:endParaRPr>
          </a:p>
        </p:txBody>
      </p:sp>
      <p:pic>
        <p:nvPicPr>
          <p:cNvPr id="12" name="Immagine 112">
            <a:extLst>
              <a:ext uri="{FF2B5EF4-FFF2-40B4-BE49-F238E27FC236}">
                <a16:creationId xmlns:a16="http://schemas.microsoft.com/office/drawing/2014/main" id="{6A7D01D3-1B0E-885D-6243-2EB4A32CC6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6" y="10029825"/>
            <a:ext cx="143256" cy="143256"/>
          </a:xfrm>
          <a:prstGeom prst="rect">
            <a:avLst/>
          </a:prstGeom>
        </p:spPr>
      </p:pic>
      <p:pic>
        <p:nvPicPr>
          <p:cNvPr id="13" name="Immagine 113">
            <a:extLst>
              <a:ext uri="{FF2B5EF4-FFF2-40B4-BE49-F238E27FC236}">
                <a16:creationId xmlns:a16="http://schemas.microsoft.com/office/drawing/2014/main" id="{D8BA0086-E0C1-2E85-AC8B-43B1AE4D66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8" y="10029825"/>
            <a:ext cx="143256" cy="1432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E86C96F1-BB7A-9746-BDA2-D2FC59184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039251" cy="10778400"/>
          </a:xfrm>
          <a:prstGeom prst="rect">
            <a:avLst/>
          </a:prstGeom>
        </p:spPr>
      </p:pic>
      <p:sp>
        <p:nvSpPr>
          <p:cNvPr id="53" name="object 2">
            <a:extLst>
              <a:ext uri="{FF2B5EF4-FFF2-40B4-BE49-F238E27FC236}">
                <a16:creationId xmlns:a16="http://schemas.microsoft.com/office/drawing/2014/main" id="{96E911CE-2BA7-4061-8154-9D31938D5361}"/>
              </a:ext>
            </a:extLst>
          </p:cNvPr>
          <p:cNvSpPr/>
          <p:nvPr/>
        </p:nvSpPr>
        <p:spPr>
          <a:xfrm>
            <a:off x="245445" y="252438"/>
            <a:ext cx="1717752" cy="771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82" name="object 4">
            <a:extLst>
              <a:ext uri="{FF2B5EF4-FFF2-40B4-BE49-F238E27FC236}">
                <a16:creationId xmlns:a16="http://schemas.microsoft.com/office/drawing/2014/main" id="{B5C1D700-F202-00E4-0FC5-7F93AD843F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81698" y="123825"/>
            <a:ext cx="1890429" cy="1242506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 marR="5080">
              <a:lnSpc>
                <a:spcPts val="4500"/>
              </a:lnSpc>
              <a:spcBef>
                <a:spcPts val="550"/>
              </a:spcBef>
            </a:pPr>
            <a:r>
              <a:rPr dirty="0"/>
              <a:t>PIZZA  MENÜ</a:t>
            </a:r>
          </a:p>
        </p:txBody>
      </p:sp>
      <p:sp>
        <p:nvSpPr>
          <p:cNvPr id="83" name="object 5">
            <a:extLst>
              <a:ext uri="{FF2B5EF4-FFF2-40B4-BE49-F238E27FC236}">
                <a16:creationId xmlns:a16="http://schemas.microsoft.com/office/drawing/2014/main" id="{0ECC682C-4D45-2217-5603-4EF3013ABA13}"/>
              </a:ext>
            </a:extLst>
          </p:cNvPr>
          <p:cNvSpPr/>
          <p:nvPr/>
        </p:nvSpPr>
        <p:spPr>
          <a:xfrm>
            <a:off x="2530425" y="1343025"/>
            <a:ext cx="2543175" cy="0"/>
          </a:xfrm>
          <a:custGeom>
            <a:avLst/>
            <a:gdLst/>
            <a:ahLst/>
            <a:cxnLst/>
            <a:rect l="l" t="t" r="r" b="b"/>
            <a:pathLst>
              <a:path w="2543175">
                <a:moveTo>
                  <a:pt x="0" y="0"/>
                </a:moveTo>
                <a:lnTo>
                  <a:pt x="2542687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84" name="object 18">
            <a:extLst>
              <a:ext uri="{FF2B5EF4-FFF2-40B4-BE49-F238E27FC236}">
                <a16:creationId xmlns:a16="http://schemas.microsoft.com/office/drawing/2014/main" id="{F627524F-F0AE-73A6-9DA3-5E3B27F25FAB}"/>
              </a:ext>
            </a:extLst>
          </p:cNvPr>
          <p:cNvSpPr txBox="1"/>
          <p:nvPr/>
        </p:nvSpPr>
        <p:spPr>
          <a:xfrm>
            <a:off x="291282" y="7764149"/>
            <a:ext cx="1399500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Tonno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</a:t>
            </a:r>
            <a:r>
              <a:rPr sz="800" i="1" spc="-7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Thunfisch-Zwiebel-Belag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9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86" name="object 19">
            <a:extLst>
              <a:ext uri="{FF2B5EF4-FFF2-40B4-BE49-F238E27FC236}">
                <a16:creationId xmlns:a16="http://schemas.microsoft.com/office/drawing/2014/main" id="{533FB518-AE3F-4E1A-B0CF-F0901B89405C}"/>
              </a:ext>
            </a:extLst>
          </p:cNvPr>
          <p:cNvSpPr txBox="1"/>
          <p:nvPr/>
        </p:nvSpPr>
        <p:spPr>
          <a:xfrm>
            <a:off x="1690782" y="781304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88" name="object 20">
            <a:extLst>
              <a:ext uri="{FF2B5EF4-FFF2-40B4-BE49-F238E27FC236}">
                <a16:creationId xmlns:a16="http://schemas.microsoft.com/office/drawing/2014/main" id="{42F8A6B2-9B3C-7701-D877-4A1430226ED2}"/>
              </a:ext>
            </a:extLst>
          </p:cNvPr>
          <p:cNvSpPr txBox="1"/>
          <p:nvPr/>
        </p:nvSpPr>
        <p:spPr>
          <a:xfrm>
            <a:off x="1690782" y="8561000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95" name="object 21">
            <a:extLst>
              <a:ext uri="{FF2B5EF4-FFF2-40B4-BE49-F238E27FC236}">
                <a16:creationId xmlns:a16="http://schemas.microsoft.com/office/drawing/2014/main" id="{D8FA1E1C-EDB2-5E85-4C93-4DFC48986E87}"/>
              </a:ext>
            </a:extLst>
          </p:cNvPr>
          <p:cNvSpPr txBox="1"/>
          <p:nvPr/>
        </p:nvSpPr>
        <p:spPr>
          <a:xfrm>
            <a:off x="291268" y="5991225"/>
            <a:ext cx="1399514" cy="6534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40" dirty="0">
                <a:solidFill>
                  <a:srgbClr val="231F20"/>
                </a:solidFill>
                <a:latin typeface="Raleway"/>
                <a:cs typeface="Raleway"/>
              </a:rPr>
              <a:t>Verdure</a:t>
            </a:r>
            <a:r>
              <a:rPr sz="1100" b="1" spc="-6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Grigliate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gegrillter</a:t>
            </a:r>
            <a:r>
              <a:rPr sz="800" i="1" spc="-5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Paprika,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Zucchini,</a:t>
            </a:r>
            <a:r>
              <a:rPr sz="800" i="1" spc="-4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Aubergine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96" name="object 22">
            <a:extLst>
              <a:ext uri="{FF2B5EF4-FFF2-40B4-BE49-F238E27FC236}">
                <a16:creationId xmlns:a16="http://schemas.microsoft.com/office/drawing/2014/main" id="{7F5A26C3-F43F-7B03-FF58-0FF92A8793F2}"/>
              </a:ext>
            </a:extLst>
          </p:cNvPr>
          <p:cNvSpPr txBox="1"/>
          <p:nvPr/>
        </p:nvSpPr>
        <p:spPr>
          <a:xfrm>
            <a:off x="1690782" y="604010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99" name="object 23">
            <a:extLst>
              <a:ext uri="{FF2B5EF4-FFF2-40B4-BE49-F238E27FC236}">
                <a16:creationId xmlns:a16="http://schemas.microsoft.com/office/drawing/2014/main" id="{59C0CEB3-AEF0-7F2A-E9DA-CAA01DFCD9B7}"/>
              </a:ext>
            </a:extLst>
          </p:cNvPr>
          <p:cNvSpPr txBox="1"/>
          <p:nvPr/>
        </p:nvSpPr>
        <p:spPr>
          <a:xfrm>
            <a:off x="1690782" y="691757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00" name="object 26">
            <a:extLst>
              <a:ext uri="{FF2B5EF4-FFF2-40B4-BE49-F238E27FC236}">
                <a16:creationId xmlns:a16="http://schemas.microsoft.com/office/drawing/2014/main" id="{C5EBC76E-A7EA-E842-5A57-BA1CD252B427}"/>
              </a:ext>
            </a:extLst>
          </p:cNvPr>
          <p:cNvSpPr txBox="1"/>
          <p:nvPr/>
        </p:nvSpPr>
        <p:spPr>
          <a:xfrm>
            <a:off x="291270" y="6868651"/>
            <a:ext cx="1399513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Calabrese</a:t>
            </a:r>
            <a:r>
              <a:rPr sz="1100" b="1" spc="-8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Piccante</a:t>
            </a:r>
            <a:endParaRPr sz="1100" dirty="0">
              <a:latin typeface="Raleway"/>
              <a:cs typeface="Raleway"/>
            </a:endParaRPr>
          </a:p>
          <a:p>
            <a:pPr marL="12700" marR="15811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scharfer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Calabrese-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Salami,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Peperoni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01" name="object 30">
            <a:extLst>
              <a:ext uri="{FF2B5EF4-FFF2-40B4-BE49-F238E27FC236}">
                <a16:creationId xmlns:a16="http://schemas.microsoft.com/office/drawing/2014/main" id="{85FA72D2-EE6E-2C7F-D4D0-B1C29C693865}"/>
              </a:ext>
            </a:extLst>
          </p:cNvPr>
          <p:cNvSpPr txBox="1"/>
          <p:nvPr/>
        </p:nvSpPr>
        <p:spPr>
          <a:xfrm>
            <a:off x="291284" y="8512102"/>
            <a:ext cx="1399499" cy="772607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BBQ</a:t>
            </a: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Pollo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marinierter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Hähnchenbrust,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pikanter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BBQ-Sauce,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roten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Zwiebeln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und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</a:t>
            </a:r>
          </a:p>
        </p:txBody>
      </p:sp>
      <p:sp>
        <p:nvSpPr>
          <p:cNvPr id="107" name="object 42">
            <a:extLst>
              <a:ext uri="{FF2B5EF4-FFF2-40B4-BE49-F238E27FC236}">
                <a16:creationId xmlns:a16="http://schemas.microsoft.com/office/drawing/2014/main" id="{83536FA8-AC76-F8EB-7C49-910DB2E401B0}"/>
              </a:ext>
            </a:extLst>
          </p:cNvPr>
          <p:cNvSpPr txBox="1"/>
          <p:nvPr/>
        </p:nvSpPr>
        <p:spPr>
          <a:xfrm>
            <a:off x="3917222" y="313307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0" name="object 43">
            <a:extLst>
              <a:ext uri="{FF2B5EF4-FFF2-40B4-BE49-F238E27FC236}">
                <a16:creationId xmlns:a16="http://schemas.microsoft.com/office/drawing/2014/main" id="{0101C433-7097-E2D6-0402-ABC4A8C45351}"/>
              </a:ext>
            </a:extLst>
          </p:cNvPr>
          <p:cNvSpPr txBox="1"/>
          <p:nvPr/>
        </p:nvSpPr>
        <p:spPr>
          <a:xfrm>
            <a:off x="3917222" y="388102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11" name="object 44">
            <a:extLst>
              <a:ext uri="{FF2B5EF4-FFF2-40B4-BE49-F238E27FC236}">
                <a16:creationId xmlns:a16="http://schemas.microsoft.com/office/drawing/2014/main" id="{96318309-E909-984C-F96E-D44427B6DC6C}"/>
              </a:ext>
            </a:extLst>
          </p:cNvPr>
          <p:cNvSpPr txBox="1"/>
          <p:nvPr/>
        </p:nvSpPr>
        <p:spPr>
          <a:xfrm>
            <a:off x="2517710" y="1343025"/>
            <a:ext cx="1312545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Margherita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würziger </a:t>
            </a:r>
            <a:r>
              <a:rPr sz="800" i="1" spc="-20" dirty="0">
                <a:solidFill>
                  <a:srgbClr val="231F20"/>
                </a:solidFill>
                <a:latin typeface="Raleway-MediumItalic"/>
                <a:cs typeface="Raleway-MediumItalic"/>
              </a:rPr>
              <a:t>Tomatensoße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5" name="object 45">
            <a:extLst>
              <a:ext uri="{FF2B5EF4-FFF2-40B4-BE49-F238E27FC236}">
                <a16:creationId xmlns:a16="http://schemas.microsoft.com/office/drawing/2014/main" id="{457B8F60-40DC-4C4A-0108-53D8A339D6F8}"/>
              </a:ext>
            </a:extLst>
          </p:cNvPr>
          <p:cNvSpPr txBox="1"/>
          <p:nvPr/>
        </p:nvSpPr>
        <p:spPr>
          <a:xfrm>
            <a:off x="3917222" y="1391937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6" name="object 46">
            <a:extLst>
              <a:ext uri="{FF2B5EF4-FFF2-40B4-BE49-F238E27FC236}">
                <a16:creationId xmlns:a16="http://schemas.microsoft.com/office/drawing/2014/main" id="{DC84286E-7BD7-6C78-1A56-ED8C611A08B6}"/>
              </a:ext>
            </a:extLst>
          </p:cNvPr>
          <p:cNvSpPr txBox="1"/>
          <p:nvPr/>
        </p:nvSpPr>
        <p:spPr>
          <a:xfrm>
            <a:off x="2517707" y="2206759"/>
            <a:ext cx="1374050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Quattro</a:t>
            </a:r>
            <a:r>
              <a:rPr sz="1100" b="1" spc="-5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Formaggi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Emmentaler-, Provolone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-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,  Blauschimmel-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7" name="object 47">
            <a:extLst>
              <a:ext uri="{FF2B5EF4-FFF2-40B4-BE49-F238E27FC236}">
                <a16:creationId xmlns:a16="http://schemas.microsoft.com/office/drawing/2014/main" id="{BD024DD0-08BB-0EA7-C82D-F40191BC5C64}"/>
              </a:ext>
            </a:extLst>
          </p:cNvPr>
          <p:cNvSpPr txBox="1"/>
          <p:nvPr/>
        </p:nvSpPr>
        <p:spPr>
          <a:xfrm>
            <a:off x="3917222" y="2255604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8" name="object 63">
            <a:extLst>
              <a:ext uri="{FF2B5EF4-FFF2-40B4-BE49-F238E27FC236}">
                <a16:creationId xmlns:a16="http://schemas.microsoft.com/office/drawing/2014/main" id="{EC0898B2-1D70-1D35-11BB-B14DAD440FC6}"/>
              </a:ext>
            </a:extLst>
          </p:cNvPr>
          <p:cNvSpPr txBox="1"/>
          <p:nvPr/>
        </p:nvSpPr>
        <p:spPr>
          <a:xfrm>
            <a:off x="2517723" y="3832129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Prosciutto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saftigem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Schinken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3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9" name="object 76">
            <a:extLst>
              <a:ext uri="{FF2B5EF4-FFF2-40B4-BE49-F238E27FC236}">
                <a16:creationId xmlns:a16="http://schemas.microsoft.com/office/drawing/2014/main" id="{744911D3-9671-A39E-D9E3-FB7A23E77E3B}"/>
              </a:ext>
            </a:extLst>
          </p:cNvPr>
          <p:cNvSpPr txBox="1"/>
          <p:nvPr/>
        </p:nvSpPr>
        <p:spPr>
          <a:xfrm>
            <a:off x="2517724" y="3084178"/>
            <a:ext cx="1399498" cy="52317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Salame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herzhafter</a:t>
            </a:r>
            <a:r>
              <a:rPr sz="800" i="1" spc="-6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20" name="object 77">
            <a:extLst>
              <a:ext uri="{FF2B5EF4-FFF2-40B4-BE49-F238E27FC236}">
                <a16:creationId xmlns:a16="http://schemas.microsoft.com/office/drawing/2014/main" id="{7CE56290-9F3C-E62A-6895-D8A88FAE2968}"/>
              </a:ext>
            </a:extLst>
          </p:cNvPr>
          <p:cNvSpPr txBox="1"/>
          <p:nvPr/>
        </p:nvSpPr>
        <p:spPr>
          <a:xfrm>
            <a:off x="291281" y="10358123"/>
            <a:ext cx="990600" cy="131422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spcBef>
                <a:spcPts val="50"/>
              </a:spcBef>
            </a:pPr>
            <a:r>
              <a:rPr sz="800" spc="-30" dirty="0">
                <a:solidFill>
                  <a:srgbClr val="231F20"/>
                </a:solidFill>
                <a:latin typeface="Raleway-Light"/>
                <a:cs typeface="Raleway-Light"/>
              </a:rPr>
              <a:t>*Alle </a:t>
            </a:r>
            <a:r>
              <a:rPr sz="800" spc="-20" dirty="0">
                <a:solidFill>
                  <a:srgbClr val="231F20"/>
                </a:solidFill>
                <a:latin typeface="Raleway-Light"/>
                <a:cs typeface="Raleway-Light"/>
              </a:rPr>
              <a:t>Preise inkl.</a:t>
            </a:r>
            <a:r>
              <a:rPr sz="800" spc="-90" dirty="0">
                <a:solidFill>
                  <a:srgbClr val="231F20"/>
                </a:solidFill>
                <a:latin typeface="Raleway-Light"/>
                <a:cs typeface="Raleway-Light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Raleway-Light"/>
                <a:cs typeface="Raleway-Light"/>
              </a:rPr>
              <a:t>Mwst.</a:t>
            </a:r>
            <a:endParaRPr sz="800">
              <a:latin typeface="Raleway-Light"/>
              <a:cs typeface="Raleway-Light"/>
            </a:endParaRPr>
          </a:p>
        </p:txBody>
      </p:sp>
      <p:pic>
        <p:nvPicPr>
          <p:cNvPr id="121" name="Immagine 84">
            <a:extLst>
              <a:ext uri="{FF2B5EF4-FFF2-40B4-BE49-F238E27FC236}">
                <a16:creationId xmlns:a16="http://schemas.microsoft.com/office/drawing/2014/main" id="{E97C60DB-206F-F98D-1149-80FB684FDC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635" y="2063503"/>
            <a:ext cx="143256" cy="143256"/>
          </a:xfrm>
          <a:prstGeom prst="rect">
            <a:avLst/>
          </a:prstGeom>
        </p:spPr>
      </p:pic>
      <p:pic>
        <p:nvPicPr>
          <p:cNvPr id="122" name="Immagine 86">
            <a:extLst>
              <a:ext uri="{FF2B5EF4-FFF2-40B4-BE49-F238E27FC236}">
                <a16:creationId xmlns:a16="http://schemas.microsoft.com/office/drawing/2014/main" id="{2CCA9E2A-5FFD-C0EC-5E03-938B7ED93A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956" y="2063503"/>
            <a:ext cx="143256" cy="143256"/>
          </a:xfrm>
          <a:prstGeom prst="rect">
            <a:avLst/>
          </a:prstGeom>
        </p:spPr>
      </p:pic>
      <p:pic>
        <p:nvPicPr>
          <p:cNvPr id="123" name="Immagine 88">
            <a:extLst>
              <a:ext uri="{FF2B5EF4-FFF2-40B4-BE49-F238E27FC236}">
                <a16:creationId xmlns:a16="http://schemas.microsoft.com/office/drawing/2014/main" id="{0CB194F9-4C54-BADB-8C92-64DD58AA51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228" y="2063503"/>
            <a:ext cx="143256" cy="143256"/>
          </a:xfrm>
          <a:prstGeom prst="rect">
            <a:avLst/>
          </a:prstGeom>
        </p:spPr>
      </p:pic>
      <p:pic>
        <p:nvPicPr>
          <p:cNvPr id="124" name="Immagine 89">
            <a:extLst>
              <a:ext uri="{FF2B5EF4-FFF2-40B4-BE49-F238E27FC236}">
                <a16:creationId xmlns:a16="http://schemas.microsoft.com/office/drawing/2014/main" id="{AAED0C31-0C59-EE32-F5AE-3846742F3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2920887"/>
            <a:ext cx="143256" cy="143256"/>
          </a:xfrm>
          <a:prstGeom prst="rect">
            <a:avLst/>
          </a:prstGeom>
        </p:spPr>
      </p:pic>
      <p:pic>
        <p:nvPicPr>
          <p:cNvPr id="125" name="Immagine 90">
            <a:extLst>
              <a:ext uri="{FF2B5EF4-FFF2-40B4-BE49-F238E27FC236}">
                <a16:creationId xmlns:a16="http://schemas.microsoft.com/office/drawing/2014/main" id="{E22B7B1D-AC76-3471-CF7E-A9829DAD54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833" y="2920887"/>
            <a:ext cx="143256" cy="143256"/>
          </a:xfrm>
          <a:prstGeom prst="rect">
            <a:avLst/>
          </a:prstGeom>
        </p:spPr>
      </p:pic>
      <p:pic>
        <p:nvPicPr>
          <p:cNvPr id="126" name="Immagine 91">
            <a:extLst>
              <a:ext uri="{FF2B5EF4-FFF2-40B4-BE49-F238E27FC236}">
                <a16:creationId xmlns:a16="http://schemas.microsoft.com/office/drawing/2014/main" id="{0646555B-E3D4-B7B6-92D7-DB92EA8163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05" y="2920887"/>
            <a:ext cx="143256" cy="143256"/>
          </a:xfrm>
          <a:prstGeom prst="rect">
            <a:avLst/>
          </a:prstGeom>
        </p:spPr>
      </p:pic>
      <p:pic>
        <p:nvPicPr>
          <p:cNvPr id="127" name="Immagine 92">
            <a:extLst>
              <a:ext uri="{FF2B5EF4-FFF2-40B4-BE49-F238E27FC236}">
                <a16:creationId xmlns:a16="http://schemas.microsoft.com/office/drawing/2014/main" id="{863F9D4B-A749-8D5C-5A73-1F4891F185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3665115"/>
            <a:ext cx="143256" cy="143256"/>
          </a:xfrm>
          <a:prstGeom prst="rect">
            <a:avLst/>
          </a:prstGeom>
        </p:spPr>
      </p:pic>
      <p:pic>
        <p:nvPicPr>
          <p:cNvPr id="128" name="Immagine 93">
            <a:extLst>
              <a:ext uri="{FF2B5EF4-FFF2-40B4-BE49-F238E27FC236}">
                <a16:creationId xmlns:a16="http://schemas.microsoft.com/office/drawing/2014/main" id="{4F113BFF-50ED-1364-35F7-734CD4E5D4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3665115"/>
            <a:ext cx="143256" cy="143256"/>
          </a:xfrm>
          <a:prstGeom prst="rect">
            <a:avLst/>
          </a:prstGeom>
        </p:spPr>
      </p:pic>
      <p:pic>
        <p:nvPicPr>
          <p:cNvPr id="129" name="Immagine 96">
            <a:extLst>
              <a:ext uri="{FF2B5EF4-FFF2-40B4-BE49-F238E27FC236}">
                <a16:creationId xmlns:a16="http://schemas.microsoft.com/office/drawing/2014/main" id="{CE777005-F0BD-33D9-36B1-35726702C1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4412701"/>
            <a:ext cx="143256" cy="143256"/>
          </a:xfrm>
          <a:prstGeom prst="rect">
            <a:avLst/>
          </a:prstGeom>
        </p:spPr>
      </p:pic>
      <p:pic>
        <p:nvPicPr>
          <p:cNvPr id="130" name="Immagine 97">
            <a:extLst>
              <a:ext uri="{FF2B5EF4-FFF2-40B4-BE49-F238E27FC236}">
                <a16:creationId xmlns:a16="http://schemas.microsoft.com/office/drawing/2014/main" id="{1DEC7DA8-69F4-7B15-93F3-F177F0378A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4412701"/>
            <a:ext cx="143256" cy="143256"/>
          </a:xfrm>
          <a:prstGeom prst="rect">
            <a:avLst/>
          </a:prstGeom>
        </p:spPr>
      </p:pic>
      <p:pic>
        <p:nvPicPr>
          <p:cNvPr id="131" name="Immagine 101">
            <a:extLst>
              <a:ext uri="{FF2B5EF4-FFF2-40B4-BE49-F238E27FC236}">
                <a16:creationId xmlns:a16="http://schemas.microsoft.com/office/drawing/2014/main" id="{16098498-C72E-CD09-3985-340A9F6743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5" y="6705390"/>
            <a:ext cx="143256" cy="143256"/>
          </a:xfrm>
          <a:prstGeom prst="rect">
            <a:avLst/>
          </a:prstGeom>
        </p:spPr>
      </p:pic>
      <p:pic>
        <p:nvPicPr>
          <p:cNvPr id="132" name="Immagine 102">
            <a:extLst>
              <a:ext uri="{FF2B5EF4-FFF2-40B4-BE49-F238E27FC236}">
                <a16:creationId xmlns:a16="http://schemas.microsoft.com/office/drawing/2014/main" id="{435AA04C-6BD9-5123-E672-178C87E13B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6" y="6705390"/>
            <a:ext cx="143256" cy="143256"/>
          </a:xfrm>
          <a:prstGeom prst="rect">
            <a:avLst/>
          </a:prstGeom>
        </p:spPr>
      </p:pic>
      <p:pic>
        <p:nvPicPr>
          <p:cNvPr id="133" name="Immagine 103">
            <a:extLst>
              <a:ext uri="{FF2B5EF4-FFF2-40B4-BE49-F238E27FC236}">
                <a16:creationId xmlns:a16="http://schemas.microsoft.com/office/drawing/2014/main" id="{6989ABCE-E422-5542-5956-D1FB789B1F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6705390"/>
            <a:ext cx="143256" cy="143256"/>
          </a:xfrm>
          <a:prstGeom prst="rect">
            <a:avLst/>
          </a:prstGeom>
        </p:spPr>
      </p:pic>
      <p:pic>
        <p:nvPicPr>
          <p:cNvPr id="134" name="Immagine 104">
            <a:extLst>
              <a:ext uri="{FF2B5EF4-FFF2-40B4-BE49-F238E27FC236}">
                <a16:creationId xmlns:a16="http://schemas.microsoft.com/office/drawing/2014/main" id="{D3CDC9FF-9C4F-64D9-29EE-57A764A602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7597527"/>
            <a:ext cx="143256" cy="143256"/>
          </a:xfrm>
          <a:prstGeom prst="rect">
            <a:avLst/>
          </a:prstGeom>
        </p:spPr>
      </p:pic>
      <p:pic>
        <p:nvPicPr>
          <p:cNvPr id="135" name="Immagine 105">
            <a:extLst>
              <a:ext uri="{FF2B5EF4-FFF2-40B4-BE49-F238E27FC236}">
                <a16:creationId xmlns:a16="http://schemas.microsoft.com/office/drawing/2014/main" id="{61C0B558-CFB4-F14B-36EB-96820A6EA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7597527"/>
            <a:ext cx="143256" cy="143256"/>
          </a:xfrm>
          <a:prstGeom prst="rect">
            <a:avLst/>
          </a:prstGeom>
        </p:spPr>
      </p:pic>
      <p:pic>
        <p:nvPicPr>
          <p:cNvPr id="136" name="Immagine 107">
            <a:extLst>
              <a:ext uri="{FF2B5EF4-FFF2-40B4-BE49-F238E27FC236}">
                <a16:creationId xmlns:a16="http://schemas.microsoft.com/office/drawing/2014/main" id="{E54878C4-1DDB-3A5F-8959-6FDC28715A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8348905"/>
            <a:ext cx="143256" cy="143256"/>
          </a:xfrm>
          <a:prstGeom prst="rect">
            <a:avLst/>
          </a:prstGeom>
        </p:spPr>
      </p:pic>
      <p:pic>
        <p:nvPicPr>
          <p:cNvPr id="137" name="Immagine 108">
            <a:extLst>
              <a:ext uri="{FF2B5EF4-FFF2-40B4-BE49-F238E27FC236}">
                <a16:creationId xmlns:a16="http://schemas.microsoft.com/office/drawing/2014/main" id="{22FB3D1F-77A7-8E4D-D69B-52EBC812AF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8348905"/>
            <a:ext cx="143256" cy="143256"/>
          </a:xfrm>
          <a:prstGeom prst="rect">
            <a:avLst/>
          </a:prstGeom>
        </p:spPr>
      </p:pic>
      <p:pic>
        <p:nvPicPr>
          <p:cNvPr id="138" name="Immagine 111">
            <a:extLst>
              <a:ext uri="{FF2B5EF4-FFF2-40B4-BE49-F238E27FC236}">
                <a16:creationId xmlns:a16="http://schemas.microsoft.com/office/drawing/2014/main" id="{B5B306CA-039A-83C7-9231-8B8F7D589E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21" y="8348905"/>
            <a:ext cx="143256" cy="143256"/>
          </a:xfrm>
          <a:prstGeom prst="rect">
            <a:avLst/>
          </a:prstGeom>
        </p:spPr>
      </p:pic>
      <p:pic>
        <p:nvPicPr>
          <p:cNvPr id="139" name="Immagine 112">
            <a:extLst>
              <a:ext uri="{FF2B5EF4-FFF2-40B4-BE49-F238E27FC236}">
                <a16:creationId xmlns:a16="http://schemas.microsoft.com/office/drawing/2014/main" id="{39070364-B253-21CC-1D1F-DB9C5D010A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9348525"/>
            <a:ext cx="143256" cy="143256"/>
          </a:xfrm>
          <a:prstGeom prst="rect">
            <a:avLst/>
          </a:prstGeom>
        </p:spPr>
      </p:pic>
      <p:pic>
        <p:nvPicPr>
          <p:cNvPr id="140" name="Immagine 113">
            <a:extLst>
              <a:ext uri="{FF2B5EF4-FFF2-40B4-BE49-F238E27FC236}">
                <a16:creationId xmlns:a16="http://schemas.microsoft.com/office/drawing/2014/main" id="{53E92585-D9B8-8C52-0AC5-83766015B3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9348525"/>
            <a:ext cx="143256" cy="143256"/>
          </a:xfrm>
          <a:prstGeom prst="rect">
            <a:avLst/>
          </a:prstGeom>
        </p:spPr>
      </p:pic>
      <p:sp>
        <p:nvSpPr>
          <p:cNvPr id="141" name="object 43">
            <a:extLst>
              <a:ext uri="{FF2B5EF4-FFF2-40B4-BE49-F238E27FC236}">
                <a16:creationId xmlns:a16="http://schemas.microsoft.com/office/drawing/2014/main" id="{248282F0-1333-D818-B8C4-D1F66CDF00FB}"/>
              </a:ext>
            </a:extLst>
          </p:cNvPr>
          <p:cNvSpPr txBox="1"/>
          <p:nvPr/>
        </p:nvSpPr>
        <p:spPr>
          <a:xfrm>
            <a:off x="3919655" y="468420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42" name="object 63">
            <a:extLst>
              <a:ext uri="{FF2B5EF4-FFF2-40B4-BE49-F238E27FC236}">
                <a16:creationId xmlns:a16="http://schemas.microsoft.com/office/drawing/2014/main" id="{A49C0D14-35C6-FEE6-8630-359A671FFB8B}"/>
              </a:ext>
            </a:extLst>
          </p:cNvPr>
          <p:cNvSpPr txBox="1"/>
          <p:nvPr/>
        </p:nvSpPr>
        <p:spPr>
          <a:xfrm>
            <a:off x="2520156" y="4635306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Hawaii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saftigem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Sc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f</a:t>
            </a:r>
            <a:r>
              <a:rPr lang="de-DE"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ruchtiger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Ananas</a:t>
            </a:r>
            <a:endParaRPr sz="800" dirty="0">
              <a:latin typeface="Raleway-MediumItalic"/>
              <a:cs typeface="Raleway-MediumItalic"/>
            </a:endParaRPr>
          </a:p>
        </p:txBody>
      </p:sp>
      <p:pic>
        <p:nvPicPr>
          <p:cNvPr id="143" name="Immagine 96">
            <a:extLst>
              <a:ext uri="{FF2B5EF4-FFF2-40B4-BE49-F238E27FC236}">
                <a16:creationId xmlns:a16="http://schemas.microsoft.com/office/drawing/2014/main" id="{B56C8B49-BEB5-B7E7-47A8-32738319D0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24" y="5215878"/>
            <a:ext cx="143256" cy="143256"/>
          </a:xfrm>
          <a:prstGeom prst="rect">
            <a:avLst/>
          </a:prstGeom>
        </p:spPr>
      </p:pic>
      <p:pic>
        <p:nvPicPr>
          <p:cNvPr id="144" name="Immagine 97">
            <a:extLst>
              <a:ext uri="{FF2B5EF4-FFF2-40B4-BE49-F238E27FC236}">
                <a16:creationId xmlns:a16="http://schemas.microsoft.com/office/drawing/2014/main" id="{85BA6D46-64DA-A4CB-C99D-39501BF966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945" y="5215878"/>
            <a:ext cx="143256" cy="143256"/>
          </a:xfrm>
          <a:prstGeom prst="rect">
            <a:avLst/>
          </a:prstGeom>
        </p:spPr>
      </p:pic>
      <p:sp>
        <p:nvSpPr>
          <p:cNvPr id="145" name="object 44">
            <a:extLst>
              <a:ext uri="{FF2B5EF4-FFF2-40B4-BE49-F238E27FC236}">
                <a16:creationId xmlns:a16="http://schemas.microsoft.com/office/drawing/2014/main" id="{5364B9CF-7AF5-0EF5-B15B-589E2B0BAC10}"/>
              </a:ext>
            </a:extLst>
          </p:cNvPr>
          <p:cNvSpPr txBox="1"/>
          <p:nvPr/>
        </p:nvSpPr>
        <p:spPr>
          <a:xfrm>
            <a:off x="2520156" y="5356091"/>
            <a:ext cx="1312545" cy="63376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Kürbis Spinat vegan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Spinat, gegrilltem Kürbis und geriebenem Pizzabelag.</a:t>
            </a:r>
          </a:p>
        </p:txBody>
      </p:sp>
      <p:sp>
        <p:nvSpPr>
          <p:cNvPr id="146" name="object 45">
            <a:extLst>
              <a:ext uri="{FF2B5EF4-FFF2-40B4-BE49-F238E27FC236}">
                <a16:creationId xmlns:a16="http://schemas.microsoft.com/office/drawing/2014/main" id="{5A6ABDE8-B65B-EAC5-86CC-A6883F5A4774}"/>
              </a:ext>
            </a:extLst>
          </p:cNvPr>
          <p:cNvSpPr txBox="1"/>
          <p:nvPr/>
        </p:nvSpPr>
        <p:spPr>
          <a:xfrm>
            <a:off x="3919668" y="540500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pic>
        <p:nvPicPr>
          <p:cNvPr id="147" name="Immagine 84">
            <a:extLst>
              <a:ext uri="{FF2B5EF4-FFF2-40B4-BE49-F238E27FC236}">
                <a16:creationId xmlns:a16="http://schemas.microsoft.com/office/drawing/2014/main" id="{D4944969-DAC2-5014-97CC-1EBB6F646C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81" y="6076569"/>
            <a:ext cx="143256" cy="143256"/>
          </a:xfrm>
          <a:prstGeom prst="rect">
            <a:avLst/>
          </a:prstGeom>
        </p:spPr>
      </p:pic>
      <p:pic>
        <p:nvPicPr>
          <p:cNvPr id="148" name="Immagine 88">
            <a:extLst>
              <a:ext uri="{FF2B5EF4-FFF2-40B4-BE49-F238E27FC236}">
                <a16:creationId xmlns:a16="http://schemas.microsoft.com/office/drawing/2014/main" id="{29397EBA-0FFE-11E9-2A77-0857F2F26F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34674" y="6076569"/>
            <a:ext cx="143256" cy="143256"/>
          </a:xfrm>
          <a:prstGeom prst="rect">
            <a:avLst/>
          </a:prstGeom>
        </p:spPr>
      </p:pic>
      <p:sp>
        <p:nvSpPr>
          <p:cNvPr id="149" name="object 20">
            <a:extLst>
              <a:ext uri="{FF2B5EF4-FFF2-40B4-BE49-F238E27FC236}">
                <a16:creationId xmlns:a16="http://schemas.microsoft.com/office/drawing/2014/main" id="{264049D3-3B28-5D82-5895-B2A1CE083B44}"/>
              </a:ext>
            </a:extLst>
          </p:cNvPr>
          <p:cNvSpPr txBox="1"/>
          <p:nvPr/>
        </p:nvSpPr>
        <p:spPr>
          <a:xfrm>
            <a:off x="1690780" y="954532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50" name="object 30">
            <a:extLst>
              <a:ext uri="{FF2B5EF4-FFF2-40B4-BE49-F238E27FC236}">
                <a16:creationId xmlns:a16="http://schemas.microsoft.com/office/drawing/2014/main" id="{5542C9D1-2F25-BF1B-3BF4-773AED32ACAB}"/>
              </a:ext>
            </a:extLst>
          </p:cNvPr>
          <p:cNvSpPr txBox="1"/>
          <p:nvPr/>
        </p:nvSpPr>
        <p:spPr>
          <a:xfrm>
            <a:off x="291282" y="9496425"/>
            <a:ext cx="1399499" cy="5057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20" dirty="0" err="1">
                <a:solidFill>
                  <a:srgbClr val="231F20"/>
                </a:solidFill>
                <a:latin typeface="Raleway"/>
                <a:cs typeface="Raleway"/>
              </a:rPr>
              <a:t>Speciale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Salami, Schinken, Champignons und  Käse.</a:t>
            </a:r>
            <a:endParaRPr lang="it-IT" sz="800" i="1" spc="-15" dirty="0">
              <a:solidFill>
                <a:srgbClr val="231F20"/>
              </a:solidFill>
              <a:latin typeface="Raleway-MediumItalic"/>
              <a:cs typeface="Raleway-MediumItalic"/>
            </a:endParaRPr>
          </a:p>
        </p:txBody>
      </p:sp>
      <p:pic>
        <p:nvPicPr>
          <p:cNvPr id="151" name="Immagine 112">
            <a:extLst>
              <a:ext uri="{FF2B5EF4-FFF2-40B4-BE49-F238E27FC236}">
                <a16:creationId xmlns:a16="http://schemas.microsoft.com/office/drawing/2014/main" id="{AF397442-D4F5-DED5-8131-6EAE5B7746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6" y="10029825"/>
            <a:ext cx="143256" cy="143256"/>
          </a:xfrm>
          <a:prstGeom prst="rect">
            <a:avLst/>
          </a:prstGeom>
        </p:spPr>
      </p:pic>
      <p:pic>
        <p:nvPicPr>
          <p:cNvPr id="152" name="Immagine 113">
            <a:extLst>
              <a:ext uri="{FF2B5EF4-FFF2-40B4-BE49-F238E27FC236}">
                <a16:creationId xmlns:a16="http://schemas.microsoft.com/office/drawing/2014/main" id="{45BD769F-9165-54E8-4D09-01BC16D934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8" y="10029825"/>
            <a:ext cx="143256" cy="14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92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Essen, Pizza, Gericht, Teller enthält.&#10;&#10;Automatisch generierte Beschreibung">
            <a:extLst>
              <a:ext uri="{FF2B5EF4-FFF2-40B4-BE49-F238E27FC236}">
                <a16:creationId xmlns:a16="http://schemas.microsoft.com/office/drawing/2014/main" id="{E86C96F1-BB7A-9746-BDA2-D2FC59184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039251" cy="10778400"/>
          </a:xfrm>
          <a:prstGeom prst="rect">
            <a:avLst/>
          </a:prstGeom>
        </p:spPr>
      </p:pic>
      <p:sp>
        <p:nvSpPr>
          <p:cNvPr id="82" name="object 4">
            <a:extLst>
              <a:ext uri="{FF2B5EF4-FFF2-40B4-BE49-F238E27FC236}">
                <a16:creationId xmlns:a16="http://schemas.microsoft.com/office/drawing/2014/main" id="{B5C1D700-F202-00E4-0FC5-7F93AD843F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81698" y="123825"/>
            <a:ext cx="1890429" cy="1242506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L="12700" marR="5080">
              <a:lnSpc>
                <a:spcPts val="4500"/>
              </a:lnSpc>
              <a:spcBef>
                <a:spcPts val="550"/>
              </a:spcBef>
            </a:pPr>
            <a:r>
              <a:rPr dirty="0"/>
              <a:t>PIZZA  MENÜ</a:t>
            </a:r>
          </a:p>
        </p:txBody>
      </p:sp>
      <p:sp>
        <p:nvSpPr>
          <p:cNvPr id="83" name="object 5">
            <a:extLst>
              <a:ext uri="{FF2B5EF4-FFF2-40B4-BE49-F238E27FC236}">
                <a16:creationId xmlns:a16="http://schemas.microsoft.com/office/drawing/2014/main" id="{0ECC682C-4D45-2217-5603-4EF3013ABA13}"/>
              </a:ext>
            </a:extLst>
          </p:cNvPr>
          <p:cNvSpPr/>
          <p:nvPr/>
        </p:nvSpPr>
        <p:spPr>
          <a:xfrm>
            <a:off x="2530425" y="1343025"/>
            <a:ext cx="2543175" cy="0"/>
          </a:xfrm>
          <a:custGeom>
            <a:avLst/>
            <a:gdLst/>
            <a:ahLst/>
            <a:cxnLst/>
            <a:rect l="l" t="t" r="r" b="b"/>
            <a:pathLst>
              <a:path w="2543175">
                <a:moveTo>
                  <a:pt x="0" y="0"/>
                </a:moveTo>
                <a:lnTo>
                  <a:pt x="2542687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 sz="1790"/>
          </a:p>
        </p:txBody>
      </p:sp>
      <p:sp>
        <p:nvSpPr>
          <p:cNvPr id="84" name="object 18">
            <a:extLst>
              <a:ext uri="{FF2B5EF4-FFF2-40B4-BE49-F238E27FC236}">
                <a16:creationId xmlns:a16="http://schemas.microsoft.com/office/drawing/2014/main" id="{F627524F-F0AE-73A6-9DA3-5E3B27F25FAB}"/>
              </a:ext>
            </a:extLst>
          </p:cNvPr>
          <p:cNvSpPr txBox="1"/>
          <p:nvPr/>
        </p:nvSpPr>
        <p:spPr>
          <a:xfrm>
            <a:off x="291282" y="7764149"/>
            <a:ext cx="1399500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Tonno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</a:t>
            </a:r>
            <a:r>
              <a:rPr sz="800" i="1" spc="-7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Thunfisch-Zwiebel-Belag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9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86" name="object 19">
            <a:extLst>
              <a:ext uri="{FF2B5EF4-FFF2-40B4-BE49-F238E27FC236}">
                <a16:creationId xmlns:a16="http://schemas.microsoft.com/office/drawing/2014/main" id="{533FB518-AE3F-4E1A-B0CF-F0901B89405C}"/>
              </a:ext>
            </a:extLst>
          </p:cNvPr>
          <p:cNvSpPr txBox="1"/>
          <p:nvPr/>
        </p:nvSpPr>
        <p:spPr>
          <a:xfrm>
            <a:off x="1690782" y="781304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88" name="object 20">
            <a:extLst>
              <a:ext uri="{FF2B5EF4-FFF2-40B4-BE49-F238E27FC236}">
                <a16:creationId xmlns:a16="http://schemas.microsoft.com/office/drawing/2014/main" id="{42F8A6B2-9B3C-7701-D877-4A1430226ED2}"/>
              </a:ext>
            </a:extLst>
          </p:cNvPr>
          <p:cNvSpPr txBox="1"/>
          <p:nvPr/>
        </p:nvSpPr>
        <p:spPr>
          <a:xfrm>
            <a:off x="1690782" y="8561000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95" name="object 21">
            <a:extLst>
              <a:ext uri="{FF2B5EF4-FFF2-40B4-BE49-F238E27FC236}">
                <a16:creationId xmlns:a16="http://schemas.microsoft.com/office/drawing/2014/main" id="{D8FA1E1C-EDB2-5E85-4C93-4DFC48986E87}"/>
              </a:ext>
            </a:extLst>
          </p:cNvPr>
          <p:cNvSpPr txBox="1"/>
          <p:nvPr/>
        </p:nvSpPr>
        <p:spPr>
          <a:xfrm>
            <a:off x="291268" y="5991225"/>
            <a:ext cx="1399514" cy="6534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40" dirty="0">
                <a:solidFill>
                  <a:srgbClr val="231F20"/>
                </a:solidFill>
                <a:latin typeface="Raleway"/>
                <a:cs typeface="Raleway"/>
              </a:rPr>
              <a:t>Verdure</a:t>
            </a:r>
            <a:r>
              <a:rPr sz="1100" b="1" spc="-6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Grigliate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gegrillter</a:t>
            </a:r>
            <a:r>
              <a:rPr sz="800" i="1" spc="-5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Paprika,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Zucchini,</a:t>
            </a:r>
            <a:r>
              <a:rPr sz="800" i="1" spc="-4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Aubergine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96" name="object 22">
            <a:extLst>
              <a:ext uri="{FF2B5EF4-FFF2-40B4-BE49-F238E27FC236}">
                <a16:creationId xmlns:a16="http://schemas.microsoft.com/office/drawing/2014/main" id="{7F5A26C3-F43F-7B03-FF58-0FF92A8793F2}"/>
              </a:ext>
            </a:extLst>
          </p:cNvPr>
          <p:cNvSpPr txBox="1"/>
          <p:nvPr/>
        </p:nvSpPr>
        <p:spPr>
          <a:xfrm>
            <a:off x="1690782" y="604010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99" name="object 23">
            <a:extLst>
              <a:ext uri="{FF2B5EF4-FFF2-40B4-BE49-F238E27FC236}">
                <a16:creationId xmlns:a16="http://schemas.microsoft.com/office/drawing/2014/main" id="{59C0CEB3-AEF0-7F2A-E9DA-CAA01DFCD9B7}"/>
              </a:ext>
            </a:extLst>
          </p:cNvPr>
          <p:cNvSpPr txBox="1"/>
          <p:nvPr/>
        </p:nvSpPr>
        <p:spPr>
          <a:xfrm>
            <a:off x="1690782" y="6917576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00" name="object 26">
            <a:extLst>
              <a:ext uri="{FF2B5EF4-FFF2-40B4-BE49-F238E27FC236}">
                <a16:creationId xmlns:a16="http://schemas.microsoft.com/office/drawing/2014/main" id="{C5EBC76E-A7EA-E842-5A57-BA1CD252B427}"/>
              </a:ext>
            </a:extLst>
          </p:cNvPr>
          <p:cNvSpPr txBox="1"/>
          <p:nvPr/>
        </p:nvSpPr>
        <p:spPr>
          <a:xfrm>
            <a:off x="291270" y="6868651"/>
            <a:ext cx="1399513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Calabrese</a:t>
            </a:r>
            <a:r>
              <a:rPr sz="1100" b="1" spc="-8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Piccante</a:t>
            </a:r>
            <a:endParaRPr sz="1100" dirty="0">
              <a:latin typeface="Raleway"/>
              <a:cs typeface="Raleway"/>
            </a:endParaRPr>
          </a:p>
          <a:p>
            <a:pPr marL="12700" marR="15811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scharfer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Calabrese-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Salami,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Peperoni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01" name="object 30">
            <a:extLst>
              <a:ext uri="{FF2B5EF4-FFF2-40B4-BE49-F238E27FC236}">
                <a16:creationId xmlns:a16="http://schemas.microsoft.com/office/drawing/2014/main" id="{85FA72D2-EE6E-2C7F-D4D0-B1C29C693865}"/>
              </a:ext>
            </a:extLst>
          </p:cNvPr>
          <p:cNvSpPr txBox="1"/>
          <p:nvPr/>
        </p:nvSpPr>
        <p:spPr>
          <a:xfrm>
            <a:off x="291284" y="8512102"/>
            <a:ext cx="1399499" cy="772607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BBQ</a:t>
            </a:r>
            <a:r>
              <a:rPr sz="1100" b="1" spc="-50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Pollo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marinierter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Hähnchenbrust,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pikanter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BBQ-Sauce,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roten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Zwiebeln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und 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 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</a:t>
            </a:r>
          </a:p>
        </p:txBody>
      </p:sp>
      <p:sp>
        <p:nvSpPr>
          <p:cNvPr id="107" name="object 42">
            <a:extLst>
              <a:ext uri="{FF2B5EF4-FFF2-40B4-BE49-F238E27FC236}">
                <a16:creationId xmlns:a16="http://schemas.microsoft.com/office/drawing/2014/main" id="{83536FA8-AC76-F8EB-7C49-910DB2E401B0}"/>
              </a:ext>
            </a:extLst>
          </p:cNvPr>
          <p:cNvSpPr txBox="1"/>
          <p:nvPr/>
        </p:nvSpPr>
        <p:spPr>
          <a:xfrm>
            <a:off x="3917222" y="313307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0" name="object 43">
            <a:extLst>
              <a:ext uri="{FF2B5EF4-FFF2-40B4-BE49-F238E27FC236}">
                <a16:creationId xmlns:a16="http://schemas.microsoft.com/office/drawing/2014/main" id="{0101C433-7097-E2D6-0402-ABC4A8C45351}"/>
              </a:ext>
            </a:extLst>
          </p:cNvPr>
          <p:cNvSpPr txBox="1"/>
          <p:nvPr/>
        </p:nvSpPr>
        <p:spPr>
          <a:xfrm>
            <a:off x="3917222" y="3881028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11" name="object 44">
            <a:extLst>
              <a:ext uri="{FF2B5EF4-FFF2-40B4-BE49-F238E27FC236}">
                <a16:creationId xmlns:a16="http://schemas.microsoft.com/office/drawing/2014/main" id="{96318309-E909-984C-F96E-D44427B6DC6C}"/>
              </a:ext>
            </a:extLst>
          </p:cNvPr>
          <p:cNvSpPr txBox="1"/>
          <p:nvPr/>
        </p:nvSpPr>
        <p:spPr>
          <a:xfrm>
            <a:off x="2517710" y="1343025"/>
            <a:ext cx="1312545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Margherita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würziger </a:t>
            </a:r>
            <a:r>
              <a:rPr sz="800" i="1" spc="-20" dirty="0">
                <a:solidFill>
                  <a:srgbClr val="231F20"/>
                </a:solidFill>
                <a:latin typeface="Raleway-MediumItalic"/>
                <a:cs typeface="Raleway-MediumItalic"/>
              </a:rPr>
              <a:t>Tomatensoße 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5" name="object 45">
            <a:extLst>
              <a:ext uri="{FF2B5EF4-FFF2-40B4-BE49-F238E27FC236}">
                <a16:creationId xmlns:a16="http://schemas.microsoft.com/office/drawing/2014/main" id="{457B8F60-40DC-4C4A-0108-53D8A339D6F8}"/>
              </a:ext>
            </a:extLst>
          </p:cNvPr>
          <p:cNvSpPr txBox="1"/>
          <p:nvPr/>
        </p:nvSpPr>
        <p:spPr>
          <a:xfrm>
            <a:off x="3917222" y="1391937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6" name="object 46">
            <a:extLst>
              <a:ext uri="{FF2B5EF4-FFF2-40B4-BE49-F238E27FC236}">
                <a16:creationId xmlns:a16="http://schemas.microsoft.com/office/drawing/2014/main" id="{DC84286E-7BD7-6C78-1A56-ED8C611A08B6}"/>
              </a:ext>
            </a:extLst>
          </p:cNvPr>
          <p:cNvSpPr txBox="1"/>
          <p:nvPr/>
        </p:nvSpPr>
        <p:spPr>
          <a:xfrm>
            <a:off x="2517707" y="2206759"/>
            <a:ext cx="1374050" cy="642583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Quattro</a:t>
            </a:r>
            <a:r>
              <a:rPr sz="1100" b="1" spc="-5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Formaggi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Emmentaler-, Provolone</a:t>
            </a:r>
            <a:r>
              <a:rPr lang="it-IT"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-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,  Blauschimmel-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7" name="object 47">
            <a:extLst>
              <a:ext uri="{FF2B5EF4-FFF2-40B4-BE49-F238E27FC236}">
                <a16:creationId xmlns:a16="http://schemas.microsoft.com/office/drawing/2014/main" id="{BD024DD0-08BB-0EA7-C82D-F40191BC5C64}"/>
              </a:ext>
            </a:extLst>
          </p:cNvPr>
          <p:cNvSpPr txBox="1"/>
          <p:nvPr/>
        </p:nvSpPr>
        <p:spPr>
          <a:xfrm>
            <a:off x="3917222" y="2255604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18" name="object 63">
            <a:extLst>
              <a:ext uri="{FF2B5EF4-FFF2-40B4-BE49-F238E27FC236}">
                <a16:creationId xmlns:a16="http://schemas.microsoft.com/office/drawing/2014/main" id="{EC0898B2-1D70-1D35-11BB-B14DAD440FC6}"/>
              </a:ext>
            </a:extLst>
          </p:cNvPr>
          <p:cNvSpPr txBox="1"/>
          <p:nvPr/>
        </p:nvSpPr>
        <p:spPr>
          <a:xfrm>
            <a:off x="2517723" y="3832129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30" dirty="0">
                <a:solidFill>
                  <a:srgbClr val="231F20"/>
                </a:solidFill>
                <a:latin typeface="Raleway"/>
                <a:cs typeface="Raleway"/>
              </a:rPr>
              <a:t>Prosciutto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saftigem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Schinken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3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19" name="object 76">
            <a:extLst>
              <a:ext uri="{FF2B5EF4-FFF2-40B4-BE49-F238E27FC236}">
                <a16:creationId xmlns:a16="http://schemas.microsoft.com/office/drawing/2014/main" id="{744911D3-9671-A39E-D9E3-FB7A23E77E3B}"/>
              </a:ext>
            </a:extLst>
          </p:cNvPr>
          <p:cNvSpPr txBox="1"/>
          <p:nvPr/>
        </p:nvSpPr>
        <p:spPr>
          <a:xfrm>
            <a:off x="2517724" y="3084178"/>
            <a:ext cx="1399498" cy="52317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sz="1100" b="1" spc="-25" dirty="0">
                <a:solidFill>
                  <a:srgbClr val="231F20"/>
                </a:solidFill>
                <a:latin typeface="Raleway"/>
                <a:cs typeface="Raleway"/>
              </a:rPr>
              <a:t>Salame</a:t>
            </a:r>
            <a:endParaRPr sz="1100" dirty="0">
              <a:latin typeface="Raleway"/>
              <a:cs typeface="Raleway"/>
            </a:endParaRPr>
          </a:p>
          <a:p>
            <a:pPr marL="12700">
              <a:spcBef>
                <a:spcPts val="28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herzhafter</a:t>
            </a:r>
            <a:r>
              <a:rPr sz="800" i="1" spc="-6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Salami</a:t>
            </a:r>
            <a:endParaRPr sz="800" dirty="0">
              <a:latin typeface="Raleway-MediumItalic"/>
              <a:cs typeface="Raleway-MediumItalic"/>
            </a:endParaRPr>
          </a:p>
          <a:p>
            <a:pPr marL="12700">
              <a:spcBef>
                <a:spcPts val="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feinem</a:t>
            </a:r>
            <a:r>
              <a:rPr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85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5" dirty="0">
                <a:solidFill>
                  <a:srgbClr val="231F20"/>
                </a:solidFill>
                <a:latin typeface="Raleway-MediumItalic"/>
                <a:cs typeface="Raleway-MediumItalic"/>
              </a:rPr>
              <a:t>Mozzarella-</a:t>
            </a:r>
            <a:r>
              <a:rPr sz="800" i="1" spc="-15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Käse</a:t>
            </a:r>
            <a:endParaRPr sz="800" dirty="0">
              <a:latin typeface="Raleway-MediumItalic"/>
              <a:cs typeface="Raleway-MediumItalic"/>
            </a:endParaRPr>
          </a:p>
        </p:txBody>
      </p:sp>
      <p:sp>
        <p:nvSpPr>
          <p:cNvPr id="120" name="object 77">
            <a:extLst>
              <a:ext uri="{FF2B5EF4-FFF2-40B4-BE49-F238E27FC236}">
                <a16:creationId xmlns:a16="http://schemas.microsoft.com/office/drawing/2014/main" id="{7CE56290-9F3C-E62A-6895-D8A88FAE2968}"/>
              </a:ext>
            </a:extLst>
          </p:cNvPr>
          <p:cNvSpPr txBox="1"/>
          <p:nvPr/>
        </p:nvSpPr>
        <p:spPr>
          <a:xfrm>
            <a:off x="291281" y="10358123"/>
            <a:ext cx="990600" cy="131422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spcBef>
                <a:spcPts val="50"/>
              </a:spcBef>
            </a:pPr>
            <a:r>
              <a:rPr sz="800" spc="-30" dirty="0">
                <a:solidFill>
                  <a:srgbClr val="231F20"/>
                </a:solidFill>
                <a:latin typeface="Raleway-Light"/>
                <a:cs typeface="Raleway-Light"/>
              </a:rPr>
              <a:t>*Alle </a:t>
            </a:r>
            <a:r>
              <a:rPr sz="800" spc="-20" dirty="0">
                <a:solidFill>
                  <a:srgbClr val="231F20"/>
                </a:solidFill>
                <a:latin typeface="Raleway-Light"/>
                <a:cs typeface="Raleway-Light"/>
              </a:rPr>
              <a:t>Preise inkl.</a:t>
            </a:r>
            <a:r>
              <a:rPr sz="800" spc="-90" dirty="0">
                <a:solidFill>
                  <a:srgbClr val="231F20"/>
                </a:solidFill>
                <a:latin typeface="Raleway-Light"/>
                <a:cs typeface="Raleway-Light"/>
              </a:rPr>
              <a:t> </a:t>
            </a:r>
            <a:r>
              <a:rPr sz="800" spc="-25" dirty="0">
                <a:solidFill>
                  <a:srgbClr val="231F20"/>
                </a:solidFill>
                <a:latin typeface="Raleway-Light"/>
                <a:cs typeface="Raleway-Light"/>
              </a:rPr>
              <a:t>Mwst.</a:t>
            </a:r>
            <a:endParaRPr sz="800">
              <a:latin typeface="Raleway-Light"/>
              <a:cs typeface="Raleway-Light"/>
            </a:endParaRPr>
          </a:p>
        </p:txBody>
      </p:sp>
      <p:pic>
        <p:nvPicPr>
          <p:cNvPr id="121" name="Immagine 84">
            <a:extLst>
              <a:ext uri="{FF2B5EF4-FFF2-40B4-BE49-F238E27FC236}">
                <a16:creationId xmlns:a16="http://schemas.microsoft.com/office/drawing/2014/main" id="{E97C60DB-206F-F98D-1149-80FB684FDC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635" y="2063503"/>
            <a:ext cx="143256" cy="143256"/>
          </a:xfrm>
          <a:prstGeom prst="rect">
            <a:avLst/>
          </a:prstGeom>
        </p:spPr>
      </p:pic>
      <p:pic>
        <p:nvPicPr>
          <p:cNvPr id="122" name="Immagine 86">
            <a:extLst>
              <a:ext uri="{FF2B5EF4-FFF2-40B4-BE49-F238E27FC236}">
                <a16:creationId xmlns:a16="http://schemas.microsoft.com/office/drawing/2014/main" id="{2CCA9E2A-5FFD-C0EC-5E03-938B7ED93A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956" y="2063503"/>
            <a:ext cx="143256" cy="143256"/>
          </a:xfrm>
          <a:prstGeom prst="rect">
            <a:avLst/>
          </a:prstGeom>
        </p:spPr>
      </p:pic>
      <p:pic>
        <p:nvPicPr>
          <p:cNvPr id="123" name="Immagine 88">
            <a:extLst>
              <a:ext uri="{FF2B5EF4-FFF2-40B4-BE49-F238E27FC236}">
                <a16:creationId xmlns:a16="http://schemas.microsoft.com/office/drawing/2014/main" id="{0CB194F9-4C54-BADB-8C92-64DD58AA51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228" y="2063503"/>
            <a:ext cx="143256" cy="143256"/>
          </a:xfrm>
          <a:prstGeom prst="rect">
            <a:avLst/>
          </a:prstGeom>
        </p:spPr>
      </p:pic>
      <p:pic>
        <p:nvPicPr>
          <p:cNvPr id="124" name="Immagine 89">
            <a:extLst>
              <a:ext uri="{FF2B5EF4-FFF2-40B4-BE49-F238E27FC236}">
                <a16:creationId xmlns:a16="http://schemas.microsoft.com/office/drawing/2014/main" id="{AAED0C31-0C59-EE32-F5AE-3846742F3F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2920887"/>
            <a:ext cx="143256" cy="143256"/>
          </a:xfrm>
          <a:prstGeom prst="rect">
            <a:avLst/>
          </a:prstGeom>
        </p:spPr>
      </p:pic>
      <p:pic>
        <p:nvPicPr>
          <p:cNvPr id="125" name="Immagine 90">
            <a:extLst>
              <a:ext uri="{FF2B5EF4-FFF2-40B4-BE49-F238E27FC236}">
                <a16:creationId xmlns:a16="http://schemas.microsoft.com/office/drawing/2014/main" id="{E22B7B1D-AC76-3471-CF7E-A9829DAD54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833" y="2920887"/>
            <a:ext cx="143256" cy="143256"/>
          </a:xfrm>
          <a:prstGeom prst="rect">
            <a:avLst/>
          </a:prstGeom>
        </p:spPr>
      </p:pic>
      <p:pic>
        <p:nvPicPr>
          <p:cNvPr id="126" name="Immagine 91">
            <a:extLst>
              <a:ext uri="{FF2B5EF4-FFF2-40B4-BE49-F238E27FC236}">
                <a16:creationId xmlns:a16="http://schemas.microsoft.com/office/drawing/2014/main" id="{0646555B-E3D4-B7B6-92D7-DB92EA8163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05" y="2920887"/>
            <a:ext cx="143256" cy="143256"/>
          </a:xfrm>
          <a:prstGeom prst="rect">
            <a:avLst/>
          </a:prstGeom>
        </p:spPr>
      </p:pic>
      <p:pic>
        <p:nvPicPr>
          <p:cNvPr id="127" name="Immagine 92">
            <a:extLst>
              <a:ext uri="{FF2B5EF4-FFF2-40B4-BE49-F238E27FC236}">
                <a16:creationId xmlns:a16="http://schemas.microsoft.com/office/drawing/2014/main" id="{863F9D4B-A749-8D5C-5A73-1F4891F185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3665115"/>
            <a:ext cx="143256" cy="143256"/>
          </a:xfrm>
          <a:prstGeom prst="rect">
            <a:avLst/>
          </a:prstGeom>
        </p:spPr>
      </p:pic>
      <p:pic>
        <p:nvPicPr>
          <p:cNvPr id="128" name="Immagine 93">
            <a:extLst>
              <a:ext uri="{FF2B5EF4-FFF2-40B4-BE49-F238E27FC236}">
                <a16:creationId xmlns:a16="http://schemas.microsoft.com/office/drawing/2014/main" id="{4F113BFF-50ED-1364-35F7-734CD4E5D4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3665115"/>
            <a:ext cx="143256" cy="143256"/>
          </a:xfrm>
          <a:prstGeom prst="rect">
            <a:avLst/>
          </a:prstGeom>
        </p:spPr>
      </p:pic>
      <p:pic>
        <p:nvPicPr>
          <p:cNvPr id="129" name="Immagine 96">
            <a:extLst>
              <a:ext uri="{FF2B5EF4-FFF2-40B4-BE49-F238E27FC236}">
                <a16:creationId xmlns:a16="http://schemas.microsoft.com/office/drawing/2014/main" id="{CE777005-F0BD-33D9-36B1-35726702C1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191" y="4412701"/>
            <a:ext cx="143256" cy="143256"/>
          </a:xfrm>
          <a:prstGeom prst="rect">
            <a:avLst/>
          </a:prstGeom>
        </p:spPr>
      </p:pic>
      <p:pic>
        <p:nvPicPr>
          <p:cNvPr id="130" name="Immagine 97">
            <a:extLst>
              <a:ext uri="{FF2B5EF4-FFF2-40B4-BE49-F238E27FC236}">
                <a16:creationId xmlns:a16="http://schemas.microsoft.com/office/drawing/2014/main" id="{1DEC7DA8-69F4-7B15-93F3-F177F0378A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12" y="4412701"/>
            <a:ext cx="143256" cy="143256"/>
          </a:xfrm>
          <a:prstGeom prst="rect">
            <a:avLst/>
          </a:prstGeom>
        </p:spPr>
      </p:pic>
      <p:pic>
        <p:nvPicPr>
          <p:cNvPr id="131" name="Immagine 101">
            <a:extLst>
              <a:ext uri="{FF2B5EF4-FFF2-40B4-BE49-F238E27FC236}">
                <a16:creationId xmlns:a16="http://schemas.microsoft.com/office/drawing/2014/main" id="{16098498-C72E-CD09-3985-340A9F6743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85" y="6705390"/>
            <a:ext cx="143256" cy="143256"/>
          </a:xfrm>
          <a:prstGeom prst="rect">
            <a:avLst/>
          </a:prstGeom>
        </p:spPr>
      </p:pic>
      <p:pic>
        <p:nvPicPr>
          <p:cNvPr id="132" name="Immagine 102">
            <a:extLst>
              <a:ext uri="{FF2B5EF4-FFF2-40B4-BE49-F238E27FC236}">
                <a16:creationId xmlns:a16="http://schemas.microsoft.com/office/drawing/2014/main" id="{435AA04C-6BD9-5123-E672-178C87E13B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26" y="6705390"/>
            <a:ext cx="143256" cy="143256"/>
          </a:xfrm>
          <a:prstGeom prst="rect">
            <a:avLst/>
          </a:prstGeom>
        </p:spPr>
      </p:pic>
      <p:pic>
        <p:nvPicPr>
          <p:cNvPr id="133" name="Immagine 103">
            <a:extLst>
              <a:ext uri="{FF2B5EF4-FFF2-40B4-BE49-F238E27FC236}">
                <a16:creationId xmlns:a16="http://schemas.microsoft.com/office/drawing/2014/main" id="{6989ABCE-E422-5542-5956-D1FB789B1F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6705390"/>
            <a:ext cx="143256" cy="143256"/>
          </a:xfrm>
          <a:prstGeom prst="rect">
            <a:avLst/>
          </a:prstGeom>
        </p:spPr>
      </p:pic>
      <p:pic>
        <p:nvPicPr>
          <p:cNvPr id="134" name="Immagine 104">
            <a:extLst>
              <a:ext uri="{FF2B5EF4-FFF2-40B4-BE49-F238E27FC236}">
                <a16:creationId xmlns:a16="http://schemas.microsoft.com/office/drawing/2014/main" id="{D3CDC9FF-9C4F-64D9-29EE-57A764A602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7597527"/>
            <a:ext cx="143256" cy="143256"/>
          </a:xfrm>
          <a:prstGeom prst="rect">
            <a:avLst/>
          </a:prstGeom>
        </p:spPr>
      </p:pic>
      <p:pic>
        <p:nvPicPr>
          <p:cNvPr id="135" name="Immagine 105">
            <a:extLst>
              <a:ext uri="{FF2B5EF4-FFF2-40B4-BE49-F238E27FC236}">
                <a16:creationId xmlns:a16="http://schemas.microsoft.com/office/drawing/2014/main" id="{61C0B558-CFB4-F14B-36EB-96820A6EA0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7597527"/>
            <a:ext cx="143256" cy="143256"/>
          </a:xfrm>
          <a:prstGeom prst="rect">
            <a:avLst/>
          </a:prstGeom>
        </p:spPr>
      </p:pic>
      <p:pic>
        <p:nvPicPr>
          <p:cNvPr id="136" name="Immagine 107">
            <a:extLst>
              <a:ext uri="{FF2B5EF4-FFF2-40B4-BE49-F238E27FC236}">
                <a16:creationId xmlns:a16="http://schemas.microsoft.com/office/drawing/2014/main" id="{E54878C4-1DDB-3A5F-8959-6FDC28715A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8348905"/>
            <a:ext cx="143256" cy="143256"/>
          </a:xfrm>
          <a:prstGeom prst="rect">
            <a:avLst/>
          </a:prstGeom>
        </p:spPr>
      </p:pic>
      <p:pic>
        <p:nvPicPr>
          <p:cNvPr id="137" name="Immagine 108">
            <a:extLst>
              <a:ext uri="{FF2B5EF4-FFF2-40B4-BE49-F238E27FC236}">
                <a16:creationId xmlns:a16="http://schemas.microsoft.com/office/drawing/2014/main" id="{22FB3D1F-77A7-8E4D-D69B-52EBC812AF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8348905"/>
            <a:ext cx="143256" cy="143256"/>
          </a:xfrm>
          <a:prstGeom prst="rect">
            <a:avLst/>
          </a:prstGeom>
        </p:spPr>
      </p:pic>
      <p:pic>
        <p:nvPicPr>
          <p:cNvPr id="138" name="Immagine 111">
            <a:extLst>
              <a:ext uri="{FF2B5EF4-FFF2-40B4-BE49-F238E27FC236}">
                <a16:creationId xmlns:a16="http://schemas.microsoft.com/office/drawing/2014/main" id="{B5B306CA-039A-83C7-9231-8B8F7D589E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21" y="8348905"/>
            <a:ext cx="143256" cy="143256"/>
          </a:xfrm>
          <a:prstGeom prst="rect">
            <a:avLst/>
          </a:prstGeom>
        </p:spPr>
      </p:pic>
      <p:pic>
        <p:nvPicPr>
          <p:cNvPr id="139" name="Immagine 112">
            <a:extLst>
              <a:ext uri="{FF2B5EF4-FFF2-40B4-BE49-F238E27FC236}">
                <a16:creationId xmlns:a16="http://schemas.microsoft.com/office/drawing/2014/main" id="{39070364-B253-21CC-1D1F-DB9C5D010A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8" y="9348525"/>
            <a:ext cx="143256" cy="143256"/>
          </a:xfrm>
          <a:prstGeom prst="rect">
            <a:avLst/>
          </a:prstGeom>
        </p:spPr>
      </p:pic>
      <p:pic>
        <p:nvPicPr>
          <p:cNvPr id="140" name="Immagine 113">
            <a:extLst>
              <a:ext uri="{FF2B5EF4-FFF2-40B4-BE49-F238E27FC236}">
                <a16:creationId xmlns:a16="http://schemas.microsoft.com/office/drawing/2014/main" id="{53E92585-D9B8-8C52-0AC5-83766015B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00" y="9348525"/>
            <a:ext cx="143256" cy="143256"/>
          </a:xfrm>
          <a:prstGeom prst="rect">
            <a:avLst/>
          </a:prstGeom>
        </p:spPr>
      </p:pic>
      <p:sp>
        <p:nvSpPr>
          <p:cNvPr id="141" name="object 43">
            <a:extLst>
              <a:ext uri="{FF2B5EF4-FFF2-40B4-BE49-F238E27FC236}">
                <a16:creationId xmlns:a16="http://schemas.microsoft.com/office/drawing/2014/main" id="{248282F0-1333-D818-B8C4-D1F66CDF00FB}"/>
              </a:ext>
            </a:extLst>
          </p:cNvPr>
          <p:cNvSpPr txBox="1"/>
          <p:nvPr/>
        </p:nvSpPr>
        <p:spPr>
          <a:xfrm>
            <a:off x="3919655" y="4684205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 dirty="0">
              <a:latin typeface="Raleway"/>
              <a:cs typeface="Raleway"/>
            </a:endParaRPr>
          </a:p>
        </p:txBody>
      </p:sp>
      <p:sp>
        <p:nvSpPr>
          <p:cNvPr id="142" name="object 63">
            <a:extLst>
              <a:ext uri="{FF2B5EF4-FFF2-40B4-BE49-F238E27FC236}">
                <a16:creationId xmlns:a16="http://schemas.microsoft.com/office/drawing/2014/main" id="{A49C0D14-35C6-FEE6-8630-359A671FFB8B}"/>
              </a:ext>
            </a:extLst>
          </p:cNvPr>
          <p:cNvSpPr txBox="1"/>
          <p:nvPr/>
        </p:nvSpPr>
        <p:spPr>
          <a:xfrm>
            <a:off x="2520156" y="4635306"/>
            <a:ext cx="1399498" cy="51256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Hawaii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saftigem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Sc</a:t>
            </a:r>
            <a:r>
              <a:rPr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hinken</a:t>
            </a:r>
            <a:r>
              <a:rPr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lang="de-DE" sz="800" i="1" spc="-114" dirty="0">
                <a:solidFill>
                  <a:srgbClr val="231F20"/>
                </a:solidFill>
                <a:latin typeface="Raleway-MediumItalic"/>
                <a:cs typeface="Raleway-MediumItalic"/>
              </a:rPr>
              <a:t> </a:t>
            </a:r>
            <a:r>
              <a:rPr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und  f</a:t>
            </a:r>
            <a:r>
              <a:rPr lang="de-DE" sz="800" i="1" spc="-10" dirty="0" err="1">
                <a:solidFill>
                  <a:srgbClr val="231F20"/>
                </a:solidFill>
                <a:latin typeface="Raleway-MediumItalic"/>
                <a:cs typeface="Raleway-MediumItalic"/>
              </a:rPr>
              <a:t>ruchtiger</a:t>
            </a: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 Ananas</a:t>
            </a:r>
            <a:endParaRPr sz="800" dirty="0">
              <a:latin typeface="Raleway-MediumItalic"/>
              <a:cs typeface="Raleway-MediumItalic"/>
            </a:endParaRPr>
          </a:p>
        </p:txBody>
      </p:sp>
      <p:pic>
        <p:nvPicPr>
          <p:cNvPr id="143" name="Immagine 96">
            <a:extLst>
              <a:ext uri="{FF2B5EF4-FFF2-40B4-BE49-F238E27FC236}">
                <a16:creationId xmlns:a16="http://schemas.microsoft.com/office/drawing/2014/main" id="{B56C8B49-BEB5-B7E7-47A8-32738319D0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624" y="5215878"/>
            <a:ext cx="143256" cy="143256"/>
          </a:xfrm>
          <a:prstGeom prst="rect">
            <a:avLst/>
          </a:prstGeom>
        </p:spPr>
      </p:pic>
      <p:pic>
        <p:nvPicPr>
          <p:cNvPr id="144" name="Immagine 97">
            <a:extLst>
              <a:ext uri="{FF2B5EF4-FFF2-40B4-BE49-F238E27FC236}">
                <a16:creationId xmlns:a16="http://schemas.microsoft.com/office/drawing/2014/main" id="{85BA6D46-64DA-A4CB-C99D-39501BF966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945" y="5215878"/>
            <a:ext cx="143256" cy="143256"/>
          </a:xfrm>
          <a:prstGeom prst="rect">
            <a:avLst/>
          </a:prstGeom>
        </p:spPr>
      </p:pic>
      <p:sp>
        <p:nvSpPr>
          <p:cNvPr id="145" name="object 44">
            <a:extLst>
              <a:ext uri="{FF2B5EF4-FFF2-40B4-BE49-F238E27FC236}">
                <a16:creationId xmlns:a16="http://schemas.microsoft.com/office/drawing/2014/main" id="{5364B9CF-7AF5-0EF5-B15B-589E2B0BAC10}"/>
              </a:ext>
            </a:extLst>
          </p:cNvPr>
          <p:cNvSpPr txBox="1"/>
          <p:nvPr/>
        </p:nvSpPr>
        <p:spPr>
          <a:xfrm>
            <a:off x="2520156" y="5356091"/>
            <a:ext cx="1312545" cy="633762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30" dirty="0">
                <a:solidFill>
                  <a:srgbClr val="231F20"/>
                </a:solidFill>
                <a:latin typeface="Raleway"/>
                <a:cs typeface="Raleway"/>
              </a:rPr>
              <a:t>Kürbis Spinat vegan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Spinat, gegrilltem Kürbis und geriebenem Pizzabelag.</a:t>
            </a:r>
          </a:p>
        </p:txBody>
      </p:sp>
      <p:sp>
        <p:nvSpPr>
          <p:cNvPr id="146" name="object 45">
            <a:extLst>
              <a:ext uri="{FF2B5EF4-FFF2-40B4-BE49-F238E27FC236}">
                <a16:creationId xmlns:a16="http://schemas.microsoft.com/office/drawing/2014/main" id="{5A6ABDE8-B65B-EAC5-86CC-A6883F5A4774}"/>
              </a:ext>
            </a:extLst>
          </p:cNvPr>
          <p:cNvSpPr txBox="1"/>
          <p:nvPr/>
        </p:nvSpPr>
        <p:spPr>
          <a:xfrm>
            <a:off x="3919668" y="540500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pic>
        <p:nvPicPr>
          <p:cNvPr id="147" name="Immagine 84">
            <a:extLst>
              <a:ext uri="{FF2B5EF4-FFF2-40B4-BE49-F238E27FC236}">
                <a16:creationId xmlns:a16="http://schemas.microsoft.com/office/drawing/2014/main" id="{D4944969-DAC2-5014-97CC-1EBB6F646C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081" y="6076569"/>
            <a:ext cx="143256" cy="143256"/>
          </a:xfrm>
          <a:prstGeom prst="rect">
            <a:avLst/>
          </a:prstGeom>
        </p:spPr>
      </p:pic>
      <p:pic>
        <p:nvPicPr>
          <p:cNvPr id="148" name="Immagine 88">
            <a:extLst>
              <a:ext uri="{FF2B5EF4-FFF2-40B4-BE49-F238E27FC236}">
                <a16:creationId xmlns:a16="http://schemas.microsoft.com/office/drawing/2014/main" id="{29397EBA-0FFE-11E9-2A77-0857F2F26F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34674" y="6076569"/>
            <a:ext cx="143256" cy="143256"/>
          </a:xfrm>
          <a:prstGeom prst="rect">
            <a:avLst/>
          </a:prstGeom>
        </p:spPr>
      </p:pic>
      <p:sp>
        <p:nvSpPr>
          <p:cNvPr id="149" name="object 20">
            <a:extLst>
              <a:ext uri="{FF2B5EF4-FFF2-40B4-BE49-F238E27FC236}">
                <a16:creationId xmlns:a16="http://schemas.microsoft.com/office/drawing/2014/main" id="{264049D3-3B28-5D82-5895-B2A1CE083B44}"/>
              </a:ext>
            </a:extLst>
          </p:cNvPr>
          <p:cNvSpPr txBox="1"/>
          <p:nvPr/>
        </p:nvSpPr>
        <p:spPr>
          <a:xfrm>
            <a:off x="1690780" y="9545323"/>
            <a:ext cx="544830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20" dirty="0">
                <a:solidFill>
                  <a:srgbClr val="231F20"/>
                </a:solidFill>
                <a:latin typeface="Raleway"/>
                <a:cs typeface="Raleway"/>
              </a:rPr>
              <a:t>XX.XX</a:t>
            </a:r>
            <a:r>
              <a:rPr sz="1100" b="1" spc="-125" dirty="0">
                <a:solidFill>
                  <a:srgbClr val="231F20"/>
                </a:solidFill>
                <a:latin typeface="Raleway"/>
                <a:cs typeface="Raleway"/>
              </a:rPr>
              <a:t> </a:t>
            </a:r>
            <a:r>
              <a:rPr sz="1100" b="1" dirty="0">
                <a:solidFill>
                  <a:srgbClr val="231F20"/>
                </a:solidFill>
                <a:latin typeface="Raleway"/>
                <a:cs typeface="Raleway"/>
              </a:rPr>
              <a:t>€</a:t>
            </a:r>
            <a:endParaRPr sz="1100">
              <a:latin typeface="Raleway"/>
              <a:cs typeface="Raleway"/>
            </a:endParaRPr>
          </a:p>
        </p:txBody>
      </p:sp>
      <p:sp>
        <p:nvSpPr>
          <p:cNvPr id="150" name="object 30">
            <a:extLst>
              <a:ext uri="{FF2B5EF4-FFF2-40B4-BE49-F238E27FC236}">
                <a16:creationId xmlns:a16="http://schemas.microsoft.com/office/drawing/2014/main" id="{5542C9D1-2F25-BF1B-3BF4-773AED32ACAB}"/>
              </a:ext>
            </a:extLst>
          </p:cNvPr>
          <p:cNvSpPr txBox="1"/>
          <p:nvPr/>
        </p:nvSpPr>
        <p:spPr>
          <a:xfrm>
            <a:off x="291282" y="9496425"/>
            <a:ext cx="1399499" cy="50571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spcBef>
                <a:spcPts val="484"/>
              </a:spcBef>
            </a:pPr>
            <a:r>
              <a:rPr lang="de-DE" sz="1100" b="1" spc="-20" dirty="0" err="1">
                <a:solidFill>
                  <a:srgbClr val="231F20"/>
                </a:solidFill>
                <a:latin typeface="Raleway"/>
                <a:cs typeface="Raleway"/>
              </a:rPr>
              <a:t>Speciale</a:t>
            </a:r>
            <a:endParaRPr sz="1100" dirty="0">
              <a:latin typeface="Raleway"/>
              <a:cs typeface="Raleway"/>
            </a:endParaRPr>
          </a:p>
          <a:p>
            <a:pPr marL="12700" marR="5080">
              <a:lnSpc>
                <a:spcPct val="104200"/>
              </a:lnSpc>
              <a:spcBef>
                <a:spcPts val="240"/>
              </a:spcBef>
            </a:pPr>
            <a:r>
              <a:rPr lang="de-DE" sz="800" i="1" spc="-10" dirty="0">
                <a:solidFill>
                  <a:srgbClr val="231F20"/>
                </a:solidFill>
                <a:latin typeface="Raleway-MediumItalic"/>
                <a:cs typeface="Raleway-MediumItalic"/>
              </a:rPr>
              <a:t>Mit Salami, Schinken, Champignons und  Käse.</a:t>
            </a:r>
            <a:endParaRPr lang="it-IT" sz="800" i="1" spc="-15" dirty="0">
              <a:solidFill>
                <a:srgbClr val="231F20"/>
              </a:solidFill>
              <a:latin typeface="Raleway-MediumItalic"/>
              <a:cs typeface="Raleway-MediumItalic"/>
            </a:endParaRPr>
          </a:p>
        </p:txBody>
      </p:sp>
      <p:pic>
        <p:nvPicPr>
          <p:cNvPr id="151" name="Immagine 112">
            <a:extLst>
              <a:ext uri="{FF2B5EF4-FFF2-40B4-BE49-F238E27FC236}">
                <a16:creationId xmlns:a16="http://schemas.microsoft.com/office/drawing/2014/main" id="{AF397442-D4F5-DED5-8131-6EAE5B774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76" y="10029825"/>
            <a:ext cx="143256" cy="143256"/>
          </a:xfrm>
          <a:prstGeom prst="rect">
            <a:avLst/>
          </a:prstGeom>
        </p:spPr>
      </p:pic>
      <p:pic>
        <p:nvPicPr>
          <p:cNvPr id="152" name="Immagine 113">
            <a:extLst>
              <a:ext uri="{FF2B5EF4-FFF2-40B4-BE49-F238E27FC236}">
                <a16:creationId xmlns:a16="http://schemas.microsoft.com/office/drawing/2014/main" id="{45BD769F-9165-54E8-4D09-01BC16D934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8" y="10029825"/>
            <a:ext cx="143256" cy="14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86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 txBox="1"/>
          <p:nvPr/>
        </p:nvSpPr>
        <p:spPr>
          <a:xfrm>
            <a:off x="731408" y="1318653"/>
            <a:ext cx="214185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600" b="1" spc="235" dirty="0">
                <a:solidFill>
                  <a:srgbClr val="231F20"/>
                </a:solidFill>
                <a:latin typeface="Arial"/>
                <a:cs typeface="Arial"/>
              </a:rPr>
              <a:t>ERFRISCHUNGS-  </a:t>
            </a:r>
            <a:r>
              <a:rPr sz="1600" b="1" spc="220" dirty="0">
                <a:solidFill>
                  <a:srgbClr val="231F20"/>
                </a:solidFill>
                <a:latin typeface="Arial"/>
                <a:cs typeface="Arial"/>
              </a:rPr>
              <a:t>GETRÄNKE</a:t>
            </a:r>
            <a:r>
              <a:rPr sz="1600" b="1" spc="-1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endParaRPr sz="16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53613" y="1879996"/>
            <a:ext cx="27241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solidFill>
                  <a:srgbClr val="231F20"/>
                </a:solidFill>
                <a:latin typeface="Arial"/>
                <a:cs typeface="Arial"/>
              </a:rPr>
              <a:t>0.3</a:t>
            </a:r>
            <a:r>
              <a:rPr sz="1100" b="1" spc="-2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69749" y="1879996"/>
            <a:ext cx="25844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solidFill>
                  <a:srgbClr val="231F20"/>
                </a:solidFill>
                <a:latin typeface="Arial"/>
                <a:cs typeface="Arial"/>
              </a:rPr>
              <a:t>0.5l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31405" y="2111196"/>
            <a:ext cx="2181555" cy="2376262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spcBef>
                <a:spcPts val="7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31408" y="4823822"/>
            <a:ext cx="204088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600" b="1" spc="229" dirty="0">
                <a:solidFill>
                  <a:srgbClr val="231F20"/>
                </a:solidFill>
                <a:latin typeface="Arial"/>
                <a:cs typeface="Arial"/>
              </a:rPr>
              <a:t>ALKOHOLISCHE  </a:t>
            </a:r>
            <a:r>
              <a:rPr sz="1600" b="1" spc="220" dirty="0">
                <a:solidFill>
                  <a:srgbClr val="231F20"/>
                </a:solidFill>
                <a:latin typeface="Arial"/>
                <a:cs typeface="Arial"/>
              </a:rPr>
              <a:t>GETRÄNKE</a:t>
            </a:r>
            <a:r>
              <a:rPr sz="1600" b="1" spc="-19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endParaRPr sz="16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53613" y="5385165"/>
            <a:ext cx="27241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solidFill>
                  <a:srgbClr val="231F20"/>
                </a:solidFill>
                <a:latin typeface="Arial"/>
                <a:cs typeface="Arial"/>
              </a:rPr>
              <a:t>0.3</a:t>
            </a:r>
            <a:r>
              <a:rPr sz="1100" b="1" spc="-25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endParaRPr sz="11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69749" y="5385165"/>
            <a:ext cx="258445" cy="1847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b="1" spc="-5" dirty="0">
                <a:solidFill>
                  <a:srgbClr val="231F20"/>
                </a:solidFill>
                <a:latin typeface="Arial"/>
                <a:cs typeface="Arial"/>
              </a:rPr>
              <a:t>0.5l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31405" y="5616366"/>
            <a:ext cx="2181554" cy="2376262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spcBef>
                <a:spcPts val="7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3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5" dirty="0">
                <a:solidFill>
                  <a:srgbClr val="231F20"/>
                </a:solidFill>
                <a:latin typeface="Arial"/>
                <a:cs typeface="Arial"/>
              </a:rPr>
              <a:t>Getränk</a:t>
            </a:r>
            <a:r>
              <a:rPr sz="1100" spc="-1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12960" y="5616927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912960" y="2109898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99637" y="5616088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799637" y="2109059"/>
            <a:ext cx="537210" cy="2375621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spcBef>
                <a:spcPts val="7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80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  <a:p>
            <a:pPr marL="12700">
              <a:spcBef>
                <a:spcPts val="675"/>
              </a:spcBef>
            </a:pPr>
            <a:r>
              <a:rPr sz="1100" spc="-20" dirty="0">
                <a:solidFill>
                  <a:srgbClr val="231F20"/>
                </a:solidFill>
                <a:latin typeface="Arial"/>
                <a:cs typeface="Arial"/>
              </a:rPr>
              <a:t>XX.XX</a:t>
            </a:r>
            <a:r>
              <a:rPr sz="1100" spc="-14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231F20"/>
                </a:solidFill>
                <a:latin typeface="Arial"/>
                <a:cs typeface="Arial"/>
              </a:rPr>
              <a:t>€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9" name="object 3">
            <a:extLst>
              <a:ext uri="{FF2B5EF4-FFF2-40B4-BE49-F238E27FC236}">
                <a16:creationId xmlns:a16="http://schemas.microsoft.com/office/drawing/2014/main" id="{4E021437-786A-4D47-AF5E-8004B056A39E}"/>
              </a:ext>
            </a:extLst>
          </p:cNvPr>
          <p:cNvSpPr/>
          <p:nvPr/>
        </p:nvSpPr>
        <p:spPr>
          <a:xfrm>
            <a:off x="792475" y="9260412"/>
            <a:ext cx="144005" cy="1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">
            <a:extLst>
              <a:ext uri="{FF2B5EF4-FFF2-40B4-BE49-F238E27FC236}">
                <a16:creationId xmlns:a16="http://schemas.microsoft.com/office/drawing/2014/main" id="{433AD7D5-2740-724C-8C2D-DF08BA5E800D}"/>
              </a:ext>
            </a:extLst>
          </p:cNvPr>
          <p:cNvSpPr/>
          <p:nvPr/>
        </p:nvSpPr>
        <p:spPr>
          <a:xfrm>
            <a:off x="710997" y="9100217"/>
            <a:ext cx="1602105" cy="0"/>
          </a:xfrm>
          <a:custGeom>
            <a:avLst/>
            <a:gdLst/>
            <a:ahLst/>
            <a:cxnLst/>
            <a:rect l="l" t="t" r="r" b="b"/>
            <a:pathLst>
              <a:path w="1602105">
                <a:moveTo>
                  <a:pt x="1602003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5">
            <a:extLst>
              <a:ext uri="{FF2B5EF4-FFF2-40B4-BE49-F238E27FC236}">
                <a16:creationId xmlns:a16="http://schemas.microsoft.com/office/drawing/2014/main" id="{3AFBF902-E776-C64F-8DF0-614B5890752E}"/>
              </a:ext>
            </a:extLst>
          </p:cNvPr>
          <p:cNvSpPr/>
          <p:nvPr/>
        </p:nvSpPr>
        <p:spPr>
          <a:xfrm>
            <a:off x="1912515" y="10012287"/>
            <a:ext cx="142989" cy="1430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6">
            <a:extLst>
              <a:ext uri="{FF2B5EF4-FFF2-40B4-BE49-F238E27FC236}">
                <a16:creationId xmlns:a16="http://schemas.microsoft.com/office/drawing/2014/main" id="{BA99E7D5-4CD1-B141-9B8C-5D9D938F5C98}"/>
              </a:ext>
            </a:extLst>
          </p:cNvPr>
          <p:cNvSpPr/>
          <p:nvPr/>
        </p:nvSpPr>
        <p:spPr>
          <a:xfrm>
            <a:off x="792002" y="10012288"/>
            <a:ext cx="142989" cy="1430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7">
            <a:extLst>
              <a:ext uri="{FF2B5EF4-FFF2-40B4-BE49-F238E27FC236}">
                <a16:creationId xmlns:a16="http://schemas.microsoft.com/office/drawing/2014/main" id="{31A7D190-69B4-584E-A309-F3BD22A2F9BD}"/>
              </a:ext>
            </a:extLst>
          </p:cNvPr>
          <p:cNvSpPr/>
          <p:nvPr/>
        </p:nvSpPr>
        <p:spPr>
          <a:xfrm>
            <a:off x="3186902" y="10012288"/>
            <a:ext cx="142989" cy="1430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1">
            <a:extLst>
              <a:ext uri="{FF2B5EF4-FFF2-40B4-BE49-F238E27FC236}">
                <a16:creationId xmlns:a16="http://schemas.microsoft.com/office/drawing/2014/main" id="{586128FA-43CA-F741-AF3F-74C08A390A37}"/>
              </a:ext>
            </a:extLst>
          </p:cNvPr>
          <p:cNvSpPr/>
          <p:nvPr/>
        </p:nvSpPr>
        <p:spPr>
          <a:xfrm>
            <a:off x="722012" y="9269415"/>
            <a:ext cx="0" cy="351155"/>
          </a:xfrm>
          <a:custGeom>
            <a:avLst/>
            <a:gdLst/>
            <a:ahLst/>
            <a:cxnLst/>
            <a:rect l="l" t="t" r="r" b="b"/>
            <a:pathLst>
              <a:path h="351154">
                <a:moveTo>
                  <a:pt x="0" y="0"/>
                </a:moveTo>
                <a:lnTo>
                  <a:pt x="0" y="351002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2">
            <a:extLst>
              <a:ext uri="{FF2B5EF4-FFF2-40B4-BE49-F238E27FC236}">
                <a16:creationId xmlns:a16="http://schemas.microsoft.com/office/drawing/2014/main" id="{D6F4230D-8F2F-984F-9E23-825EDB4E230B}"/>
              </a:ext>
            </a:extLst>
          </p:cNvPr>
          <p:cNvSpPr/>
          <p:nvPr/>
        </p:nvSpPr>
        <p:spPr>
          <a:xfrm>
            <a:off x="722012" y="9840918"/>
            <a:ext cx="0" cy="544830"/>
          </a:xfrm>
          <a:custGeom>
            <a:avLst/>
            <a:gdLst/>
            <a:ahLst/>
            <a:cxnLst/>
            <a:rect l="l" t="t" r="r" b="b"/>
            <a:pathLst>
              <a:path h="544829">
                <a:moveTo>
                  <a:pt x="0" y="0"/>
                </a:moveTo>
                <a:lnTo>
                  <a:pt x="0" y="544499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5">
            <a:extLst>
              <a:ext uri="{FF2B5EF4-FFF2-40B4-BE49-F238E27FC236}">
                <a16:creationId xmlns:a16="http://schemas.microsoft.com/office/drawing/2014/main" id="{12BD7517-90FD-014D-8F11-715B9AD73406}"/>
              </a:ext>
            </a:extLst>
          </p:cNvPr>
          <p:cNvSpPr txBox="1"/>
          <p:nvPr/>
        </p:nvSpPr>
        <p:spPr>
          <a:xfrm>
            <a:off x="710901" y="8907905"/>
            <a:ext cx="161099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800" spc="-25" dirty="0">
                <a:latin typeface="Arial"/>
                <a:cs typeface="Arial"/>
              </a:rPr>
              <a:t>PIKTOGRAMME </a:t>
            </a:r>
            <a:r>
              <a:rPr sz="800" spc="-20" dirty="0">
                <a:latin typeface="Arial"/>
                <a:cs typeface="Arial"/>
              </a:rPr>
              <a:t>AUF EINEN</a:t>
            </a:r>
            <a:r>
              <a:rPr sz="800" spc="-130" dirty="0">
                <a:latin typeface="Arial"/>
                <a:cs typeface="Arial"/>
              </a:rPr>
              <a:t> </a:t>
            </a:r>
            <a:r>
              <a:rPr lang="de-DE" sz="800" spc="-130" dirty="0">
                <a:latin typeface="Arial"/>
                <a:cs typeface="Arial"/>
              </a:rPr>
              <a:t>  </a:t>
            </a:r>
            <a:r>
              <a:rPr sz="800" spc="-25" dirty="0">
                <a:latin typeface="Arial"/>
                <a:cs typeface="Arial"/>
              </a:rPr>
              <a:t>BLICK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50" name="object 16">
            <a:extLst>
              <a:ext uri="{FF2B5EF4-FFF2-40B4-BE49-F238E27FC236}">
                <a16:creationId xmlns:a16="http://schemas.microsoft.com/office/drawing/2014/main" id="{8A44E15B-75C6-584A-A2DF-FD03F69897B6}"/>
              </a:ext>
            </a:extLst>
          </p:cNvPr>
          <p:cNvSpPr txBox="1"/>
          <p:nvPr/>
        </p:nvSpPr>
        <p:spPr>
          <a:xfrm>
            <a:off x="988541" y="9254471"/>
            <a:ext cx="496570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750" spc="-20" dirty="0">
                <a:latin typeface="Arial"/>
                <a:cs typeface="Arial"/>
              </a:rPr>
              <a:t>vegetarisch</a:t>
            </a:r>
            <a:endParaRPr sz="750">
              <a:latin typeface="Arial"/>
              <a:cs typeface="Arial"/>
            </a:endParaRPr>
          </a:p>
        </p:txBody>
      </p:sp>
      <p:sp>
        <p:nvSpPr>
          <p:cNvPr id="53" name="object 19">
            <a:extLst>
              <a:ext uri="{FF2B5EF4-FFF2-40B4-BE49-F238E27FC236}">
                <a16:creationId xmlns:a16="http://schemas.microsoft.com/office/drawing/2014/main" id="{F17CE1D5-BB89-E249-98C7-97FDF83FE83B}"/>
              </a:ext>
            </a:extLst>
          </p:cNvPr>
          <p:cNvSpPr txBox="1"/>
          <p:nvPr/>
        </p:nvSpPr>
        <p:spPr>
          <a:xfrm>
            <a:off x="779400" y="9802975"/>
            <a:ext cx="1996439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750" spc="-15" dirty="0">
                <a:latin typeface="Arial"/>
                <a:cs typeface="Arial"/>
              </a:rPr>
              <a:t>Allergene gemäß </a:t>
            </a:r>
            <a:r>
              <a:rPr sz="750" spc="-5" dirty="0">
                <a:latin typeface="Arial"/>
                <a:cs typeface="Arial"/>
              </a:rPr>
              <a:t>VO </a:t>
            </a:r>
            <a:r>
              <a:rPr sz="750" spc="-15" dirty="0">
                <a:latin typeface="Arial"/>
                <a:cs typeface="Arial"/>
              </a:rPr>
              <a:t>(EU) </a:t>
            </a:r>
            <a:r>
              <a:rPr sz="750" spc="-25" dirty="0">
                <a:latin typeface="Arial"/>
                <a:cs typeface="Arial"/>
              </a:rPr>
              <a:t>Nr. </a:t>
            </a:r>
            <a:r>
              <a:rPr sz="750" spc="-30" dirty="0">
                <a:latin typeface="Arial"/>
                <a:cs typeface="Arial"/>
              </a:rPr>
              <a:t>1169/2011</a:t>
            </a:r>
            <a:r>
              <a:rPr sz="750" spc="-100" dirty="0">
                <a:latin typeface="Arial"/>
                <a:cs typeface="Arial"/>
              </a:rPr>
              <a:t> </a:t>
            </a:r>
            <a:r>
              <a:rPr sz="750" spc="-20" dirty="0">
                <a:latin typeface="Arial"/>
                <a:cs typeface="Arial"/>
              </a:rPr>
              <a:t>(LMIV)</a:t>
            </a:r>
            <a:endParaRPr sz="750">
              <a:latin typeface="Arial"/>
              <a:cs typeface="Arial"/>
            </a:endParaRPr>
          </a:p>
        </p:txBody>
      </p:sp>
      <p:sp>
        <p:nvSpPr>
          <p:cNvPr id="54" name="object 20">
            <a:extLst>
              <a:ext uri="{FF2B5EF4-FFF2-40B4-BE49-F238E27FC236}">
                <a16:creationId xmlns:a16="http://schemas.microsoft.com/office/drawing/2014/main" id="{89502AEA-753A-434F-A641-CB9721B72679}"/>
              </a:ext>
            </a:extLst>
          </p:cNvPr>
          <p:cNvSpPr txBox="1"/>
          <p:nvPr/>
        </p:nvSpPr>
        <p:spPr>
          <a:xfrm>
            <a:off x="984596" y="9966785"/>
            <a:ext cx="796925" cy="335348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 err="1">
                <a:latin typeface="Arial"/>
                <a:cs typeface="Arial"/>
              </a:rPr>
              <a:t>enth</a:t>
            </a:r>
            <a:r>
              <a:rPr lang="de-DE" sz="750" spc="-15" dirty="0">
                <a:latin typeface="Arial"/>
                <a:cs typeface="Arial"/>
              </a:rPr>
              <a:t>ä</a:t>
            </a:r>
            <a:r>
              <a:rPr sz="750" spc="-15" dirty="0" err="1">
                <a:latin typeface="Arial"/>
                <a:cs typeface="Arial"/>
              </a:rPr>
              <a:t>lt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lang="de-DE" sz="750" spc="-20" dirty="0">
                <a:latin typeface="Arial"/>
                <a:cs typeface="Arial"/>
              </a:rPr>
              <a:t>Weizen </a:t>
            </a:r>
            <a:r>
              <a:rPr sz="750" spc="-10" dirty="0">
                <a:latin typeface="Arial"/>
                <a:cs typeface="Arial"/>
              </a:rPr>
              <a:t>und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herge-  </a:t>
            </a:r>
            <a:r>
              <a:rPr sz="750" spc="-15" dirty="0">
                <a:latin typeface="Arial"/>
                <a:cs typeface="Arial"/>
              </a:rPr>
              <a:t>stellte</a:t>
            </a:r>
            <a:r>
              <a:rPr sz="750" spc="-65" dirty="0">
                <a:latin typeface="Arial"/>
                <a:cs typeface="Arial"/>
              </a:rPr>
              <a:t> </a:t>
            </a:r>
            <a:r>
              <a:rPr sz="750" spc="-20" dirty="0">
                <a:latin typeface="Arial"/>
                <a:cs typeface="Arial"/>
              </a:rPr>
              <a:t>Erzeugnisse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55" name="object 21">
            <a:extLst>
              <a:ext uri="{FF2B5EF4-FFF2-40B4-BE49-F238E27FC236}">
                <a16:creationId xmlns:a16="http://schemas.microsoft.com/office/drawing/2014/main" id="{86E33165-22F2-8946-8E63-C0233F4A25BB}"/>
              </a:ext>
            </a:extLst>
          </p:cNvPr>
          <p:cNvSpPr txBox="1"/>
          <p:nvPr/>
        </p:nvSpPr>
        <p:spPr>
          <a:xfrm>
            <a:off x="2109610" y="9969191"/>
            <a:ext cx="986790" cy="4464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>
                <a:latin typeface="Arial"/>
                <a:cs typeface="Arial"/>
              </a:rPr>
              <a:t>enthält </a:t>
            </a:r>
            <a:r>
              <a:rPr sz="750" spc="-20" dirty="0">
                <a:latin typeface="Arial"/>
                <a:cs typeface="Arial"/>
              </a:rPr>
              <a:t>Milch  (einschließlich Laktose)  </a:t>
            </a:r>
            <a:r>
              <a:rPr sz="750" spc="-10" dirty="0">
                <a:latin typeface="Arial"/>
                <a:cs typeface="Arial"/>
              </a:rPr>
              <a:t>und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hergestellte  Erzeugnisse</a:t>
            </a:r>
            <a:endParaRPr sz="750">
              <a:latin typeface="Arial"/>
              <a:cs typeface="Arial"/>
            </a:endParaRPr>
          </a:p>
        </p:txBody>
      </p:sp>
      <p:sp>
        <p:nvSpPr>
          <p:cNvPr id="56" name="object 22">
            <a:extLst>
              <a:ext uri="{FF2B5EF4-FFF2-40B4-BE49-F238E27FC236}">
                <a16:creationId xmlns:a16="http://schemas.microsoft.com/office/drawing/2014/main" id="{16D50991-A17D-7247-A75A-F45212FB3E28}"/>
              </a:ext>
            </a:extLst>
          </p:cNvPr>
          <p:cNvSpPr txBox="1"/>
          <p:nvPr/>
        </p:nvSpPr>
        <p:spPr>
          <a:xfrm>
            <a:off x="3380299" y="9969287"/>
            <a:ext cx="807720" cy="3441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>
                <a:latin typeface="Arial"/>
                <a:cs typeface="Arial"/>
              </a:rPr>
              <a:t>enthält </a:t>
            </a:r>
            <a:r>
              <a:rPr sz="750" spc="-10" dirty="0">
                <a:latin typeface="Arial"/>
                <a:cs typeface="Arial"/>
              </a:rPr>
              <a:t>Fisch </a:t>
            </a:r>
            <a:r>
              <a:rPr sz="750" spc="-20" dirty="0">
                <a:latin typeface="Arial"/>
                <a:cs typeface="Arial"/>
              </a:rPr>
              <a:t>und 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hergestellte  Erzeugnisse</a:t>
            </a:r>
            <a:endParaRPr sz="750">
              <a:latin typeface="Arial"/>
              <a:cs typeface="Arial"/>
            </a:endParaRPr>
          </a:p>
        </p:txBody>
      </p:sp>
      <p:pic>
        <p:nvPicPr>
          <p:cNvPr id="38" name="Picture 37" descr="A slice of orange sliced in half&#10;&#10;Description automatically generated">
            <a:extLst>
              <a:ext uri="{FF2B5EF4-FFF2-40B4-BE49-F238E27FC236}">
                <a16:creationId xmlns:a16="http://schemas.microsoft.com/office/drawing/2014/main" id="{DFA1ED19-E223-AA46-B509-A60A5DC919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400" y="0"/>
            <a:ext cx="1943100" cy="1930400"/>
          </a:xfrm>
          <a:prstGeom prst="rect">
            <a:avLst/>
          </a:prstGeom>
        </p:spPr>
      </p:pic>
      <p:pic>
        <p:nvPicPr>
          <p:cNvPr id="57" name="Picture 56" descr="A close up of a tree&#10;&#10;Description automatically generated">
            <a:extLst>
              <a:ext uri="{FF2B5EF4-FFF2-40B4-BE49-F238E27FC236}">
                <a16:creationId xmlns:a16="http://schemas.microsoft.com/office/drawing/2014/main" id="{AA98F84D-8853-6649-927D-C8929B068C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28" y="7826899"/>
            <a:ext cx="1058075" cy="1347138"/>
          </a:xfrm>
          <a:prstGeom prst="rect">
            <a:avLst/>
          </a:prstGeom>
        </p:spPr>
      </p:pic>
      <p:pic>
        <p:nvPicPr>
          <p:cNvPr id="2" name="Immagine 289">
            <a:extLst>
              <a:ext uri="{FF2B5EF4-FFF2-40B4-BE49-F238E27FC236}">
                <a16:creationId xmlns:a16="http://schemas.microsoft.com/office/drawing/2014/main" id="{E20CB065-B074-3F6C-E9C6-FB90F4870F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90" y="9432925"/>
            <a:ext cx="139700" cy="139700"/>
          </a:xfrm>
          <a:prstGeom prst="rect">
            <a:avLst/>
          </a:prstGeom>
        </p:spPr>
      </p:pic>
      <p:sp>
        <p:nvSpPr>
          <p:cNvPr id="3" name="object 16">
            <a:extLst>
              <a:ext uri="{FF2B5EF4-FFF2-40B4-BE49-F238E27FC236}">
                <a16:creationId xmlns:a16="http://schemas.microsoft.com/office/drawing/2014/main" id="{C2043CB8-34DF-AC8C-7B31-81FE1C09FCD1}"/>
              </a:ext>
            </a:extLst>
          </p:cNvPr>
          <p:cNvSpPr txBox="1"/>
          <p:nvPr/>
        </p:nvSpPr>
        <p:spPr>
          <a:xfrm>
            <a:off x="988541" y="9431655"/>
            <a:ext cx="496570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50" spc="-20" dirty="0">
                <a:latin typeface="Arial"/>
                <a:cs typeface="Arial"/>
              </a:rPr>
              <a:t>veg</a:t>
            </a:r>
            <a:r>
              <a:rPr lang="de-DE" sz="750" spc="-20" dirty="0">
                <a:latin typeface="Arial"/>
                <a:cs typeface="Arial"/>
              </a:rPr>
              <a:t>an</a:t>
            </a:r>
            <a:endParaRPr sz="7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ject 3">
            <a:extLst>
              <a:ext uri="{FF2B5EF4-FFF2-40B4-BE49-F238E27FC236}">
                <a16:creationId xmlns:a16="http://schemas.microsoft.com/office/drawing/2014/main" id="{E4DF0BB6-C5B4-A048-98A3-DE1FCA7F2ACA}"/>
              </a:ext>
            </a:extLst>
          </p:cNvPr>
          <p:cNvSpPr/>
          <p:nvPr/>
        </p:nvSpPr>
        <p:spPr>
          <a:xfrm>
            <a:off x="792475" y="9260412"/>
            <a:ext cx="144005" cy="1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">
            <a:extLst>
              <a:ext uri="{FF2B5EF4-FFF2-40B4-BE49-F238E27FC236}">
                <a16:creationId xmlns:a16="http://schemas.microsoft.com/office/drawing/2014/main" id="{DD89113B-72D1-1D41-A191-CEDDB8AD0529}"/>
              </a:ext>
            </a:extLst>
          </p:cNvPr>
          <p:cNvSpPr/>
          <p:nvPr/>
        </p:nvSpPr>
        <p:spPr>
          <a:xfrm>
            <a:off x="710997" y="9100217"/>
            <a:ext cx="1602105" cy="0"/>
          </a:xfrm>
          <a:custGeom>
            <a:avLst/>
            <a:gdLst/>
            <a:ahLst/>
            <a:cxnLst/>
            <a:rect l="l" t="t" r="r" b="b"/>
            <a:pathLst>
              <a:path w="1602105">
                <a:moveTo>
                  <a:pt x="1602003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5">
            <a:extLst>
              <a:ext uri="{FF2B5EF4-FFF2-40B4-BE49-F238E27FC236}">
                <a16:creationId xmlns:a16="http://schemas.microsoft.com/office/drawing/2014/main" id="{747BB939-A698-7042-B480-3D058FEDCD55}"/>
              </a:ext>
            </a:extLst>
          </p:cNvPr>
          <p:cNvSpPr/>
          <p:nvPr/>
        </p:nvSpPr>
        <p:spPr>
          <a:xfrm>
            <a:off x="1912515" y="10012287"/>
            <a:ext cx="142989" cy="1430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6">
            <a:extLst>
              <a:ext uri="{FF2B5EF4-FFF2-40B4-BE49-F238E27FC236}">
                <a16:creationId xmlns:a16="http://schemas.microsoft.com/office/drawing/2014/main" id="{BDBAADD0-F005-EB46-8512-38D2889CB70B}"/>
              </a:ext>
            </a:extLst>
          </p:cNvPr>
          <p:cNvSpPr/>
          <p:nvPr/>
        </p:nvSpPr>
        <p:spPr>
          <a:xfrm>
            <a:off x="792002" y="10012288"/>
            <a:ext cx="142989" cy="1430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7">
            <a:extLst>
              <a:ext uri="{FF2B5EF4-FFF2-40B4-BE49-F238E27FC236}">
                <a16:creationId xmlns:a16="http://schemas.microsoft.com/office/drawing/2014/main" id="{4BBDF5F8-6C3D-8644-8A5E-E1E691DF8CDC}"/>
              </a:ext>
            </a:extLst>
          </p:cNvPr>
          <p:cNvSpPr/>
          <p:nvPr/>
        </p:nvSpPr>
        <p:spPr>
          <a:xfrm>
            <a:off x="3186902" y="10012288"/>
            <a:ext cx="142989" cy="1430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1">
            <a:extLst>
              <a:ext uri="{FF2B5EF4-FFF2-40B4-BE49-F238E27FC236}">
                <a16:creationId xmlns:a16="http://schemas.microsoft.com/office/drawing/2014/main" id="{644FC652-4100-5A41-BB17-F8593B570C90}"/>
              </a:ext>
            </a:extLst>
          </p:cNvPr>
          <p:cNvSpPr/>
          <p:nvPr/>
        </p:nvSpPr>
        <p:spPr>
          <a:xfrm>
            <a:off x="722012" y="9269415"/>
            <a:ext cx="0" cy="351155"/>
          </a:xfrm>
          <a:custGeom>
            <a:avLst/>
            <a:gdLst/>
            <a:ahLst/>
            <a:cxnLst/>
            <a:rect l="l" t="t" r="r" b="b"/>
            <a:pathLst>
              <a:path h="351154">
                <a:moveTo>
                  <a:pt x="0" y="0"/>
                </a:moveTo>
                <a:lnTo>
                  <a:pt x="0" y="351002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2">
            <a:extLst>
              <a:ext uri="{FF2B5EF4-FFF2-40B4-BE49-F238E27FC236}">
                <a16:creationId xmlns:a16="http://schemas.microsoft.com/office/drawing/2014/main" id="{083DAE2D-A482-8547-A84F-E02694E63A9F}"/>
              </a:ext>
            </a:extLst>
          </p:cNvPr>
          <p:cNvSpPr/>
          <p:nvPr/>
        </p:nvSpPr>
        <p:spPr>
          <a:xfrm>
            <a:off x="722012" y="9840918"/>
            <a:ext cx="0" cy="544830"/>
          </a:xfrm>
          <a:custGeom>
            <a:avLst/>
            <a:gdLst/>
            <a:ahLst/>
            <a:cxnLst/>
            <a:rect l="l" t="t" r="r" b="b"/>
            <a:pathLst>
              <a:path h="544829">
                <a:moveTo>
                  <a:pt x="0" y="0"/>
                </a:moveTo>
                <a:lnTo>
                  <a:pt x="0" y="544499"/>
                </a:lnTo>
              </a:path>
            </a:pathLst>
          </a:custGeom>
          <a:ln w="317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5">
            <a:extLst>
              <a:ext uri="{FF2B5EF4-FFF2-40B4-BE49-F238E27FC236}">
                <a16:creationId xmlns:a16="http://schemas.microsoft.com/office/drawing/2014/main" id="{3A2B6F5C-23A6-6848-90E1-3D5D77C482C3}"/>
              </a:ext>
            </a:extLst>
          </p:cNvPr>
          <p:cNvSpPr txBox="1"/>
          <p:nvPr/>
        </p:nvSpPr>
        <p:spPr>
          <a:xfrm>
            <a:off x="710901" y="8907905"/>
            <a:ext cx="161099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800" spc="-25" dirty="0">
                <a:latin typeface="Arial"/>
                <a:cs typeface="Arial"/>
              </a:rPr>
              <a:t>PIKTOGRAMME </a:t>
            </a:r>
            <a:r>
              <a:rPr sz="800" spc="-20" dirty="0">
                <a:latin typeface="Arial"/>
                <a:cs typeface="Arial"/>
              </a:rPr>
              <a:t>AUF EINEN</a:t>
            </a:r>
            <a:r>
              <a:rPr lang="de-DE" sz="800" spc="-20" dirty="0">
                <a:latin typeface="Arial"/>
                <a:cs typeface="Arial"/>
              </a:rPr>
              <a:t> </a:t>
            </a:r>
            <a:r>
              <a:rPr sz="800" spc="-130" dirty="0">
                <a:latin typeface="Arial"/>
                <a:cs typeface="Arial"/>
              </a:rPr>
              <a:t> </a:t>
            </a:r>
            <a:r>
              <a:rPr sz="800" spc="-25" dirty="0">
                <a:latin typeface="Arial"/>
                <a:cs typeface="Arial"/>
              </a:rPr>
              <a:t>BLICK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35" name="object 16">
            <a:extLst>
              <a:ext uri="{FF2B5EF4-FFF2-40B4-BE49-F238E27FC236}">
                <a16:creationId xmlns:a16="http://schemas.microsoft.com/office/drawing/2014/main" id="{24032760-5A7B-5944-A5D4-C853E92B7336}"/>
              </a:ext>
            </a:extLst>
          </p:cNvPr>
          <p:cNvSpPr txBox="1"/>
          <p:nvPr/>
        </p:nvSpPr>
        <p:spPr>
          <a:xfrm>
            <a:off x="988541" y="9254471"/>
            <a:ext cx="496570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750" spc="-20" dirty="0">
                <a:latin typeface="Arial"/>
                <a:cs typeface="Arial"/>
              </a:rPr>
              <a:t>vegetarisch</a:t>
            </a:r>
            <a:endParaRPr sz="750">
              <a:latin typeface="Arial"/>
              <a:cs typeface="Arial"/>
            </a:endParaRPr>
          </a:p>
        </p:txBody>
      </p:sp>
      <p:sp>
        <p:nvSpPr>
          <p:cNvPr id="38" name="object 19">
            <a:extLst>
              <a:ext uri="{FF2B5EF4-FFF2-40B4-BE49-F238E27FC236}">
                <a16:creationId xmlns:a16="http://schemas.microsoft.com/office/drawing/2014/main" id="{6C85081F-D70F-4447-98A0-199E3E1FE9B9}"/>
              </a:ext>
            </a:extLst>
          </p:cNvPr>
          <p:cNvSpPr txBox="1"/>
          <p:nvPr/>
        </p:nvSpPr>
        <p:spPr>
          <a:xfrm>
            <a:off x="779400" y="9802975"/>
            <a:ext cx="1996439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750" spc="-15" dirty="0">
                <a:latin typeface="Arial"/>
                <a:cs typeface="Arial"/>
              </a:rPr>
              <a:t>Allergene gemäß </a:t>
            </a:r>
            <a:r>
              <a:rPr sz="750" spc="-5" dirty="0">
                <a:latin typeface="Arial"/>
                <a:cs typeface="Arial"/>
              </a:rPr>
              <a:t>VO </a:t>
            </a:r>
            <a:r>
              <a:rPr sz="750" spc="-15" dirty="0">
                <a:latin typeface="Arial"/>
                <a:cs typeface="Arial"/>
              </a:rPr>
              <a:t>(EU) </a:t>
            </a:r>
            <a:r>
              <a:rPr sz="750" spc="-25" dirty="0">
                <a:latin typeface="Arial"/>
                <a:cs typeface="Arial"/>
              </a:rPr>
              <a:t>Nr. </a:t>
            </a:r>
            <a:r>
              <a:rPr sz="750" spc="-30" dirty="0">
                <a:latin typeface="Arial"/>
                <a:cs typeface="Arial"/>
              </a:rPr>
              <a:t>1169/2011</a:t>
            </a:r>
            <a:r>
              <a:rPr sz="750" spc="-100" dirty="0">
                <a:latin typeface="Arial"/>
                <a:cs typeface="Arial"/>
              </a:rPr>
              <a:t> </a:t>
            </a:r>
            <a:r>
              <a:rPr sz="750" spc="-20" dirty="0">
                <a:latin typeface="Arial"/>
                <a:cs typeface="Arial"/>
              </a:rPr>
              <a:t>(LMIV)</a:t>
            </a:r>
            <a:endParaRPr sz="750">
              <a:latin typeface="Arial"/>
              <a:cs typeface="Arial"/>
            </a:endParaRPr>
          </a:p>
        </p:txBody>
      </p:sp>
      <p:sp>
        <p:nvSpPr>
          <p:cNvPr id="39" name="object 20">
            <a:extLst>
              <a:ext uri="{FF2B5EF4-FFF2-40B4-BE49-F238E27FC236}">
                <a16:creationId xmlns:a16="http://schemas.microsoft.com/office/drawing/2014/main" id="{D8659CF9-C74F-6545-B3B6-1E9BA0D206F1}"/>
              </a:ext>
            </a:extLst>
          </p:cNvPr>
          <p:cNvSpPr txBox="1"/>
          <p:nvPr/>
        </p:nvSpPr>
        <p:spPr>
          <a:xfrm>
            <a:off x="984596" y="9966785"/>
            <a:ext cx="796925" cy="335348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 err="1">
                <a:latin typeface="Arial"/>
                <a:cs typeface="Arial"/>
              </a:rPr>
              <a:t>enth</a:t>
            </a:r>
            <a:r>
              <a:rPr lang="de-DE" sz="750" spc="-15" dirty="0">
                <a:latin typeface="Arial"/>
                <a:cs typeface="Arial"/>
              </a:rPr>
              <a:t>ä</a:t>
            </a:r>
            <a:r>
              <a:rPr sz="750" spc="-15" dirty="0" err="1">
                <a:latin typeface="Arial"/>
                <a:cs typeface="Arial"/>
              </a:rPr>
              <a:t>lt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lang="de-DE" sz="750" spc="-20" dirty="0">
                <a:latin typeface="Arial"/>
                <a:cs typeface="Arial"/>
              </a:rPr>
              <a:t>Weizen </a:t>
            </a:r>
            <a:r>
              <a:rPr sz="750" spc="-10" dirty="0">
                <a:latin typeface="Arial"/>
                <a:cs typeface="Arial"/>
              </a:rPr>
              <a:t>und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herge-  </a:t>
            </a:r>
            <a:r>
              <a:rPr sz="750" spc="-15" dirty="0">
                <a:latin typeface="Arial"/>
                <a:cs typeface="Arial"/>
              </a:rPr>
              <a:t>stellte</a:t>
            </a:r>
            <a:r>
              <a:rPr sz="750" spc="-65" dirty="0">
                <a:latin typeface="Arial"/>
                <a:cs typeface="Arial"/>
              </a:rPr>
              <a:t> </a:t>
            </a:r>
            <a:r>
              <a:rPr sz="750" spc="-20" dirty="0">
                <a:latin typeface="Arial"/>
                <a:cs typeface="Arial"/>
              </a:rPr>
              <a:t>Erzeugnisse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40" name="object 21">
            <a:extLst>
              <a:ext uri="{FF2B5EF4-FFF2-40B4-BE49-F238E27FC236}">
                <a16:creationId xmlns:a16="http://schemas.microsoft.com/office/drawing/2014/main" id="{901EC222-4E22-0044-90BF-16FE847E1044}"/>
              </a:ext>
            </a:extLst>
          </p:cNvPr>
          <p:cNvSpPr txBox="1"/>
          <p:nvPr/>
        </p:nvSpPr>
        <p:spPr>
          <a:xfrm>
            <a:off x="2109610" y="9969191"/>
            <a:ext cx="986790" cy="44640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>
                <a:latin typeface="Arial"/>
                <a:cs typeface="Arial"/>
              </a:rPr>
              <a:t>enthält </a:t>
            </a:r>
            <a:r>
              <a:rPr sz="750" spc="-20" dirty="0">
                <a:latin typeface="Arial"/>
                <a:cs typeface="Arial"/>
              </a:rPr>
              <a:t>Milch  (einschließlich Laktose)  </a:t>
            </a:r>
            <a:r>
              <a:rPr sz="750" spc="-10" dirty="0">
                <a:latin typeface="Arial"/>
                <a:cs typeface="Arial"/>
              </a:rPr>
              <a:t>und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hergestellte  Erzeugnisse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41" name="object 22">
            <a:extLst>
              <a:ext uri="{FF2B5EF4-FFF2-40B4-BE49-F238E27FC236}">
                <a16:creationId xmlns:a16="http://schemas.microsoft.com/office/drawing/2014/main" id="{3E4E0CF0-6C49-D143-8C62-33D544D7B13E}"/>
              </a:ext>
            </a:extLst>
          </p:cNvPr>
          <p:cNvSpPr txBox="1"/>
          <p:nvPr/>
        </p:nvSpPr>
        <p:spPr>
          <a:xfrm>
            <a:off x="3380299" y="9969287"/>
            <a:ext cx="807720" cy="34417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800"/>
              </a:lnSpc>
              <a:spcBef>
                <a:spcPts val="215"/>
              </a:spcBef>
            </a:pPr>
            <a:r>
              <a:rPr sz="750" spc="-15" dirty="0">
                <a:latin typeface="Arial"/>
                <a:cs typeface="Arial"/>
              </a:rPr>
              <a:t>enthält </a:t>
            </a:r>
            <a:r>
              <a:rPr sz="750" spc="-10" dirty="0">
                <a:latin typeface="Arial"/>
                <a:cs typeface="Arial"/>
              </a:rPr>
              <a:t>Fisch </a:t>
            </a:r>
            <a:r>
              <a:rPr sz="750" spc="-20" dirty="0">
                <a:latin typeface="Arial"/>
                <a:cs typeface="Arial"/>
              </a:rPr>
              <a:t>und  </a:t>
            </a:r>
            <a:r>
              <a:rPr sz="750" spc="-15" dirty="0">
                <a:latin typeface="Arial"/>
                <a:cs typeface="Arial"/>
              </a:rPr>
              <a:t>daraus </a:t>
            </a:r>
            <a:r>
              <a:rPr sz="750" spc="-20" dirty="0">
                <a:latin typeface="Arial"/>
                <a:cs typeface="Arial"/>
              </a:rPr>
              <a:t>hergestellte  Erzeugnisse</a:t>
            </a:r>
            <a:endParaRPr sz="750">
              <a:latin typeface="Arial"/>
              <a:cs typeface="Arial"/>
            </a:endParaRPr>
          </a:p>
        </p:txBody>
      </p:sp>
      <p:pic>
        <p:nvPicPr>
          <p:cNvPr id="4" name="Picture 3" descr="A pizza sitting on top of a cutting board&#10;&#10;Description automatically generated">
            <a:extLst>
              <a:ext uri="{FF2B5EF4-FFF2-40B4-BE49-F238E27FC236}">
                <a16:creationId xmlns:a16="http://schemas.microsoft.com/office/drawing/2014/main" id="{CC380DCB-8A4E-3240-B6DF-FB61263F14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8108" cy="8626656"/>
          </a:xfrm>
          <a:prstGeom prst="rect">
            <a:avLst/>
          </a:prstGeom>
        </p:spPr>
      </p:pic>
      <p:pic>
        <p:nvPicPr>
          <p:cNvPr id="2" name="Immagine 289">
            <a:extLst>
              <a:ext uri="{FF2B5EF4-FFF2-40B4-BE49-F238E27FC236}">
                <a16:creationId xmlns:a16="http://schemas.microsoft.com/office/drawing/2014/main" id="{BB097221-614D-A192-EA0A-5B7DBBA56F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90" y="9432925"/>
            <a:ext cx="139700" cy="139700"/>
          </a:xfrm>
          <a:prstGeom prst="rect">
            <a:avLst/>
          </a:prstGeom>
        </p:spPr>
      </p:pic>
      <p:sp>
        <p:nvSpPr>
          <p:cNvPr id="3" name="object 16">
            <a:extLst>
              <a:ext uri="{FF2B5EF4-FFF2-40B4-BE49-F238E27FC236}">
                <a16:creationId xmlns:a16="http://schemas.microsoft.com/office/drawing/2014/main" id="{E63AFFDB-A987-02A7-C2F3-DEEB75F2696B}"/>
              </a:ext>
            </a:extLst>
          </p:cNvPr>
          <p:cNvSpPr txBox="1"/>
          <p:nvPr/>
        </p:nvSpPr>
        <p:spPr>
          <a:xfrm>
            <a:off x="988541" y="9431655"/>
            <a:ext cx="496570" cy="12888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50" spc="-20" dirty="0">
                <a:latin typeface="Arial"/>
                <a:cs typeface="Arial"/>
              </a:rPr>
              <a:t>veg</a:t>
            </a:r>
            <a:r>
              <a:rPr lang="de-DE" sz="750" spc="-20" dirty="0">
                <a:latin typeface="Arial"/>
                <a:cs typeface="Arial"/>
              </a:rPr>
              <a:t>an</a:t>
            </a:r>
            <a:endParaRPr sz="7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760</Words>
  <Application>Microsoft Office PowerPoint</Application>
  <PresentationFormat>Benutzerdefiniert</PresentationFormat>
  <Paragraphs>191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3" baseType="lpstr">
      <vt:lpstr>Arial</vt:lpstr>
      <vt:lpstr>Calibri</vt:lpstr>
      <vt:lpstr>Raleway</vt:lpstr>
      <vt:lpstr>Raleway-Light</vt:lpstr>
      <vt:lpstr>Raleway-MediumItalic</vt:lpstr>
      <vt:lpstr>Raleway-SemiBold</vt:lpstr>
      <vt:lpstr>Times New Roman</vt:lpstr>
      <vt:lpstr>Office Theme</vt:lpstr>
      <vt:lpstr>PIZZA  MENÜ</vt:lpstr>
      <vt:lpstr>PIZZA  MENÜ</vt:lpstr>
      <vt:lpstr>PIZZA  MENÜ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DOP-Speisekarte-Template-V2_20200122.indd</dc:title>
  <cp:lastModifiedBy>Pfaller, Regina</cp:lastModifiedBy>
  <cp:revision>27</cp:revision>
  <dcterms:created xsi:type="dcterms:W3CDTF">2020-01-22T13:26:05Z</dcterms:created>
  <dcterms:modified xsi:type="dcterms:W3CDTF">2023-04-17T13:11:27Z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2020-01-22T00:00:00Z</vt:filetime>
  </property>
  <property fmtid="{D5CDD505-2E9C-101B-9397-08002B2CF9AE}" pid="3" name="Creator">
    <vt:lpwstr>Adobe InDesign 15.0 (Macintosh)</vt:lpwstr>
  </property>
  <property fmtid="{D5CDD505-2E9C-101B-9397-08002B2CF9AE}" pid="4" name="LastSaved">
    <vt:filetime>2020-01-22T00:00:00Z</vt:filetime>
  </property>
</Properties>
</file>